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Lst>
  <p:notesMasterIdLst>
    <p:notesMasterId r:id="rId36"/>
  </p:notesMasterIdLst>
  <p:sldIdLst>
    <p:sldId id="256" r:id="rId8"/>
    <p:sldId id="257" r:id="rId9"/>
    <p:sldId id="258" r:id="rId10"/>
    <p:sldId id="281" r:id="rId11"/>
    <p:sldId id="259" r:id="rId12"/>
    <p:sldId id="282" r:id="rId13"/>
    <p:sldId id="284" r:id="rId14"/>
    <p:sldId id="300" r:id="rId15"/>
    <p:sldId id="301" r:id="rId16"/>
    <p:sldId id="285" r:id="rId17"/>
    <p:sldId id="283" r:id="rId18"/>
    <p:sldId id="286" r:id="rId19"/>
    <p:sldId id="287" r:id="rId20"/>
    <p:sldId id="303" r:id="rId21"/>
    <p:sldId id="304" r:id="rId22"/>
    <p:sldId id="288" r:id="rId23"/>
    <p:sldId id="289" r:id="rId24"/>
    <p:sldId id="290" r:id="rId25"/>
    <p:sldId id="292" r:id="rId26"/>
    <p:sldId id="291" r:id="rId27"/>
    <p:sldId id="293" r:id="rId28"/>
    <p:sldId id="294" r:id="rId29"/>
    <p:sldId id="295" r:id="rId30"/>
    <p:sldId id="296" r:id="rId31"/>
    <p:sldId id="297" r:id="rId32"/>
    <p:sldId id="299" r:id="rId33"/>
    <p:sldId id="298" r:id="rId34"/>
    <p:sldId id="302" r:id="rId35"/>
  </p:sldIdLst>
  <p:sldSz cx="9144000" cy="6858000" type="screen4x3"/>
  <p:notesSz cx="6858000" cy="9144000"/>
  <p:embeddedFontLst>
    <p:embeddedFont>
      <p:font typeface="Eras Demi ITC" pitchFamily="34" charset="0"/>
      <p:regular r:id="rId37"/>
    </p:embeddedFont>
    <p:embeddedFont>
      <p:font typeface="Arial Narrow" pitchFamily="34" charset="0"/>
      <p:regular r:id="rId38"/>
      <p:bold r:id="rId39"/>
      <p:italic r:id="rId40"/>
      <p:boldItalic r:id="rId41"/>
    </p:embeddedFont>
    <p:embeddedFont>
      <p:font typeface="Corbel" pitchFamily="34" charset="0"/>
      <p:regular r:id="rId42"/>
      <p:bold r:id="rId43"/>
      <p:italic r:id="rId44"/>
      <p:boldItalic r:id="rId45"/>
    </p:embeddedFont>
    <p:embeddedFont>
      <p:font typeface="Calibri" pitchFamily="34" charset="0"/>
      <p:regular r:id="rId46"/>
      <p:bold r:id="rId47"/>
      <p:italic r:id="rId48"/>
      <p:boldItalic r:id="rId49"/>
    </p:embeddedFont>
    <p:embeddedFont>
      <p:font typeface="Arial Black" pitchFamily="34" charset="0"/>
      <p:bold r:id="rId50"/>
    </p:embeddedFont>
    <p:embeddedFont>
      <p:font typeface="Aharoni" pitchFamily="2" charset="-79"/>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84" autoAdjust="0"/>
  </p:normalViewPr>
  <p:slideViewPr>
    <p:cSldViewPr>
      <p:cViewPr varScale="1">
        <p:scale>
          <a:sx n="60" d="100"/>
          <a:sy n="60" d="100"/>
        </p:scale>
        <p:origin x="-10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3.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1.xml"/><Relationship Id="rId51" Type="http://schemas.openxmlformats.org/officeDocument/2006/relationships/font" Target="fonts/font1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F241B-2046-4B42-9955-71F8B6DB7FFC}" type="datetimeFigureOut">
              <a:rPr lang="en-US" smtClean="0"/>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17C1F-620A-4238-84B3-C63C8B206861}" type="slidenum">
              <a:rPr lang="en-US" smtClean="0"/>
              <a:t>‹#›</a:t>
            </a:fld>
            <a:endParaRPr lang="en-US"/>
          </a:p>
        </p:txBody>
      </p:sp>
    </p:spTree>
    <p:extLst>
      <p:ext uri="{BB962C8B-B14F-4D97-AF65-F5344CB8AC3E}">
        <p14:creationId xmlns:p14="http://schemas.microsoft.com/office/powerpoint/2010/main" val="14895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a:t>
            </a:r>
            <a:r>
              <a:rPr lang="en-US" baseline="0" dirty="0" err="1" smtClean="0"/>
              <a:t>Pratte</a:t>
            </a:r>
            <a:r>
              <a:rPr lang="en-US" baseline="0" dirty="0" smtClean="0"/>
              <a:t> accurately stated, “</a:t>
            </a:r>
            <a:r>
              <a:rPr lang="en-US" sz="1200" b="0" i="0" kern="1200" dirty="0" smtClean="0">
                <a:solidFill>
                  <a:schemeClr val="tx1"/>
                </a:solidFill>
                <a:effectLst/>
                <a:latin typeface="+mn-lt"/>
                <a:ea typeface="+mn-ea"/>
                <a:cs typeface="+mn-cs"/>
              </a:rPr>
              <a:t>No one can honestly claim to be familiar with the Bible and yet deny man's need for grace.”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matters not all the</a:t>
            </a:r>
            <a:r>
              <a:rPr lang="en-US" sz="1200" b="0" i="0" kern="1200" baseline="0" dirty="0" smtClean="0">
                <a:solidFill>
                  <a:schemeClr val="tx1"/>
                </a:solidFill>
                <a:effectLst/>
                <a:latin typeface="+mn-lt"/>
                <a:ea typeface="+mn-ea"/>
                <a:cs typeface="+mn-cs"/>
              </a:rPr>
              <a:t> good you do, it matters not how wise a father you are; it matters not how caring and tender a mother you may be; it matters not how dependable you are as an employee or how fair you are as an employer; it matters not how kind or courteous you may be, without the grace of God, no one is ever free. Everything we do is really empty (cf. 1 Cor. 15:14, 17).</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Motivator: 1 Corinthians 15:10; note, was seen (Acts 11:22, 23; 14:26)</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Much misinformation: How many times does man take what is beautiful and corrupt it? Think of the family. Think of the church. The same is true of the grace of God (1 Pet. 5:12, true grace of God).  Notice what they have done to the grace of God!  They have changed it to something lewd, something that licensed lustful, excessive and shameful behavior.</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3</a:t>
            </a:fld>
            <a:endParaRPr lang="en-US"/>
          </a:p>
        </p:txBody>
      </p:sp>
    </p:spTree>
    <p:extLst>
      <p:ext uri="{BB962C8B-B14F-4D97-AF65-F5344CB8AC3E}">
        <p14:creationId xmlns:p14="http://schemas.microsoft.com/office/powerpoint/2010/main" val="114821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Indisposed (to</a:t>
            </a:r>
            <a:r>
              <a:rPr lang="en-US" baseline="0" dirty="0" smtClean="0"/>
              <a:t> ill to do something</a:t>
            </a:r>
            <a:r>
              <a:rPr lang="en-US" baseline="0" smtClean="0"/>
              <a:t>, unwilling).</a:t>
            </a:r>
            <a:endParaRPr lang="en-US"/>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192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Indisposed (to</a:t>
            </a:r>
            <a:r>
              <a:rPr lang="en-US" baseline="0" dirty="0" smtClean="0"/>
              <a:t> ill to do something</a:t>
            </a:r>
            <a:r>
              <a:rPr lang="en-US" baseline="0" smtClean="0"/>
              <a:t>, unwilling).</a:t>
            </a:r>
            <a:endParaRPr lang="en-US"/>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192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perhaps God likes Fred</a:t>
            </a:r>
            <a:r>
              <a:rPr lang="en-US" baseline="0" dirty="0" smtClean="0"/>
              <a:t> but not Barney. Maybe he doesn’t like Wilma but likes Betty.  And then there is Mr. Slate who may behave terrible, but if he is chosen before the world begins, it mattes not how he conducts his estate, before he dies, he will be saved. Then there is Bam-bam and Pebbles…</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20</a:t>
            </a:fld>
            <a:endParaRPr lang="en-US"/>
          </a:p>
        </p:txBody>
      </p:sp>
    </p:spTree>
    <p:extLst>
      <p:ext uri="{BB962C8B-B14F-4D97-AF65-F5344CB8AC3E}">
        <p14:creationId xmlns:p14="http://schemas.microsoft.com/office/powerpoint/2010/main" val="1914672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cap="none" dirty="0" smtClean="0"/>
              <a:t>How are</a:t>
            </a:r>
            <a:r>
              <a:rPr lang="en-US" sz="1200" cap="none" baseline="0" dirty="0" smtClean="0"/>
              <a:t> men called into the kingdom? By belief in the truth (2 Thess. 2:13). By the gospel (2:14). Next slide for more on this.</a:t>
            </a:r>
            <a:endParaRPr lang="en-US" sz="1200" cap="none" dirty="0" smtClean="0"/>
          </a:p>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26</a:t>
            </a:fld>
            <a:endParaRPr lang="en-US"/>
          </a:p>
        </p:txBody>
      </p:sp>
    </p:spTree>
    <p:extLst>
      <p:ext uri="{BB962C8B-B14F-4D97-AF65-F5344CB8AC3E}">
        <p14:creationId xmlns:p14="http://schemas.microsoft.com/office/powerpoint/2010/main" val="2989729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27</a:t>
            </a:fld>
            <a:endParaRPr lang="en-US"/>
          </a:p>
        </p:txBody>
      </p:sp>
    </p:spTree>
    <p:extLst>
      <p:ext uri="{BB962C8B-B14F-4D97-AF65-F5344CB8AC3E}">
        <p14:creationId xmlns:p14="http://schemas.microsoft.com/office/powerpoint/2010/main" val="298972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8972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Universalism: Matthew 7:13,</a:t>
            </a:r>
            <a:r>
              <a:rPr lang="en-US" baseline="0" dirty="0" smtClean="0"/>
              <a:t> 14, 21; Hebrews 5:9; Thyatira Rev. 2:20ff; Laodicea, Rev. 3:14ff.</a:t>
            </a:r>
          </a:p>
          <a:p>
            <a:endParaRPr lang="en-US" baseline="0" dirty="0" smtClean="0"/>
          </a:p>
          <a:p>
            <a:r>
              <a:rPr lang="en-US" baseline="0" dirty="0" smtClean="0"/>
              <a:t>Catholicism: 1 Timothy 2:5; 2 Thess. 2:3, 4; if only God can dispense grace, the forgiveness of sins, then who is man to think he can sit in that place?</a:t>
            </a:r>
          </a:p>
        </p:txBody>
      </p:sp>
      <p:sp>
        <p:nvSpPr>
          <p:cNvPr id="4" name="Slide Number Placeholder 3"/>
          <p:cNvSpPr>
            <a:spLocks noGrp="1"/>
          </p:cNvSpPr>
          <p:nvPr>
            <p:ph type="sldNum" sz="quarter" idx="10"/>
          </p:nvPr>
        </p:nvSpPr>
        <p:spPr/>
        <p:txBody>
          <a:bodyPr/>
          <a:lstStyle/>
          <a:p>
            <a:fld id="{51717C1F-620A-4238-84B3-C63C8B206861}" type="slidenum">
              <a:rPr lang="en-US" smtClean="0"/>
              <a:t>5</a:t>
            </a:fld>
            <a:endParaRPr lang="en-US"/>
          </a:p>
        </p:txBody>
      </p:sp>
    </p:spTree>
    <p:extLst>
      <p:ext uri="{BB962C8B-B14F-4D97-AF65-F5344CB8AC3E}">
        <p14:creationId xmlns:p14="http://schemas.microsoft.com/office/powerpoint/2010/main" val="196179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Ordain</a:t>
            </a:r>
            <a:r>
              <a:rPr lang="en-US" baseline="0" dirty="0" smtClean="0"/>
              <a:t> – ordered, established, decreed, determined…</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8</a:t>
            </a:fld>
            <a:endParaRPr lang="en-US"/>
          </a:p>
        </p:txBody>
      </p:sp>
    </p:spTree>
    <p:extLst>
      <p:ext uri="{BB962C8B-B14F-4D97-AF65-F5344CB8AC3E}">
        <p14:creationId xmlns:p14="http://schemas.microsoft.com/office/powerpoint/2010/main" val="197412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Keilah</a:t>
            </a:r>
            <a:r>
              <a:rPr lang="en-US" dirty="0" smtClean="0"/>
              <a:t> [</a:t>
            </a:r>
            <a:r>
              <a:rPr lang="en-US" dirty="0" err="1" smtClean="0"/>
              <a:t>kee</a:t>
            </a:r>
            <a:r>
              <a:rPr lang="en-US" dirty="0" smtClean="0"/>
              <a:t> I’ </a:t>
            </a:r>
            <a:r>
              <a:rPr lang="en-US" dirty="0" err="1" smtClean="0"/>
              <a:t>luh</a:t>
            </a:r>
            <a:r>
              <a:rPr lang="en-US" dirty="0" smtClean="0"/>
              <a:t>]</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9</a:t>
            </a:fld>
            <a:endParaRPr lang="en-US"/>
          </a:p>
        </p:txBody>
      </p:sp>
    </p:spTree>
    <p:extLst>
      <p:ext uri="{BB962C8B-B14F-4D97-AF65-F5344CB8AC3E}">
        <p14:creationId xmlns:p14="http://schemas.microsoft.com/office/powerpoint/2010/main" val="166315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Indisposed (to</a:t>
            </a:r>
            <a:r>
              <a:rPr lang="en-US" baseline="0" dirty="0" smtClean="0"/>
              <a:t> ill to do something, unwilling).</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11</a:t>
            </a:fld>
            <a:endParaRPr lang="en-US"/>
          </a:p>
        </p:txBody>
      </p:sp>
    </p:spTree>
    <p:extLst>
      <p:ext uri="{BB962C8B-B14F-4D97-AF65-F5344CB8AC3E}">
        <p14:creationId xmlns:p14="http://schemas.microsoft.com/office/powerpoint/2010/main" val="15192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Indisposed (to</a:t>
            </a:r>
            <a:r>
              <a:rPr lang="en-US" baseline="0" dirty="0" smtClean="0"/>
              <a:t> ill to do something</a:t>
            </a:r>
            <a:r>
              <a:rPr lang="en-US" baseline="0" smtClean="0"/>
              <a:t>, unwilling).</a:t>
            </a:r>
            <a:endParaRPr lang="en-US"/>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192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Indisposed (to</a:t>
            </a:r>
            <a:r>
              <a:rPr lang="en-US" baseline="0" dirty="0" smtClean="0"/>
              <a:t> ill to do something</a:t>
            </a:r>
            <a:r>
              <a:rPr lang="en-US" baseline="0" smtClean="0"/>
              <a:t>, unwilling).</a:t>
            </a:r>
            <a:endParaRPr lang="en-US"/>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192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Calvinists</a:t>
            </a:r>
            <a:r>
              <a:rPr lang="en-US" baseline="0" dirty="0" smtClean="0"/>
              <a:t> contend that if God saves you, then you are always saved and can never be lost. Yet the opposite is likewise true. If did not save you, then you can never be saved.  So why deliver these folks to Satan if they were never saved to begin with. Do you deliver that to which it already is? Do you deliver a pet to the pound who has never left the pound? Do you deliver a man to Satan if he never left Satan?</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15</a:t>
            </a:fld>
            <a:endParaRPr lang="en-US"/>
          </a:p>
        </p:txBody>
      </p:sp>
    </p:spTree>
    <p:extLst>
      <p:ext uri="{BB962C8B-B14F-4D97-AF65-F5344CB8AC3E}">
        <p14:creationId xmlns:p14="http://schemas.microsoft.com/office/powerpoint/2010/main" val="3238272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Indisposed (to</a:t>
            </a:r>
            <a:r>
              <a:rPr lang="en-US" baseline="0" dirty="0" smtClean="0"/>
              <a:t> ill to do something</a:t>
            </a:r>
            <a:r>
              <a:rPr lang="en-US" baseline="0" smtClean="0"/>
              <a:t>, unwilling).</a:t>
            </a:r>
            <a:endParaRPr lang="en-US"/>
          </a:p>
        </p:txBody>
      </p:sp>
      <p:sp>
        <p:nvSpPr>
          <p:cNvPr id="4" name="Slide Number Placeholder 3"/>
          <p:cNvSpPr>
            <a:spLocks noGrp="1"/>
          </p:cNvSpPr>
          <p:nvPr>
            <p:ph type="sldNum" sz="quarter" idx="10"/>
          </p:nvPr>
        </p:nvSpPr>
        <p:spPr/>
        <p:txBody>
          <a:bodyPr/>
          <a:lstStyle/>
          <a:p>
            <a:fld id="{51717C1F-620A-4238-84B3-C63C8B20686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192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654708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07053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56555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33549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89929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432675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543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488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5831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6567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4754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5115907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39593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83947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62644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95910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23289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C116B-CAFD-45FA-9F70-35C888DB37EE}"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6824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412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8550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20026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8793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5902772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256410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818991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80392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60802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C116B-CAFD-45FA-9F70-35C888DB37EE}" type="datetimeFigureOut">
              <a:rPr lang="en-US" smtClean="0"/>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46291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4813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2768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8929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14881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4817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0868945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190737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491427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35104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C116B-CAFD-45FA-9F70-35C888DB37EE}" type="datetimeFigureOut">
              <a:rPr lang="en-US" smtClean="0"/>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23347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274115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4461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2222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2030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2613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1441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47749280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79623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45071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979760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099724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237515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6809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72846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004172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702859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563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218C116B-CAFD-45FA-9F70-35C888DB37EE}" type="datetimeFigureOut">
              <a:rPr lang="en-US" smtClean="0"/>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9D7F248B-9E2D-4083-BACD-244B38D202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kern="1200">
          <a:solidFill>
            <a:srgbClr val="FFCC00"/>
          </a:solidFill>
          <a:effectLst>
            <a:outerShdw blurRad="50800" dist="38100" dir="2700000" algn="tl" rotWithShape="0">
              <a:prstClr val="black">
                <a:alpha val="40000"/>
              </a:prstClr>
            </a:outerShdw>
          </a:effectLst>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t>1/18/2013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428122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858705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624528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426221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1/18/2013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91203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hyperlink" Target="http://www.reformed.org/documents/index.html?mainframe=http://www.reformed.org/documents/larger1.htm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213931">
            <a:off x="685800" y="2075435"/>
            <a:ext cx="7772400" cy="1470025"/>
          </a:xfrm>
        </p:spPr>
        <p:txBody>
          <a:bodyPr>
            <a:prstTxWarp prst="textPlain">
              <a:avLst/>
            </a:prstTxWarp>
          </a:bodyPr>
          <a:lstStyle/>
          <a:p>
            <a:r>
              <a:rPr lang="en-US" dirty="0" smtClean="0">
                <a:latin typeface="Eras Demi ITC" pitchFamily="34" charset="0"/>
              </a:rPr>
              <a:t>“The Grace Of God”</a:t>
            </a:r>
            <a:endParaRPr lang="en-US" dirty="0">
              <a:latin typeface="Eras Demi ITC" pitchFamily="34" charset="0"/>
            </a:endParaRPr>
          </a:p>
        </p:txBody>
      </p:sp>
      <p:sp>
        <p:nvSpPr>
          <p:cNvPr id="4" name="TextBox 3"/>
          <p:cNvSpPr txBox="1"/>
          <p:nvPr/>
        </p:nvSpPr>
        <p:spPr>
          <a:xfrm>
            <a:off x="0" y="0"/>
            <a:ext cx="9144000" cy="461665"/>
          </a:xfrm>
          <a:prstGeom prst="rect">
            <a:avLst/>
          </a:prstGeom>
          <a:noFill/>
        </p:spPr>
        <p:txBody>
          <a:bodyPr wrap="square" rtlCol="0">
            <a:spAutoFit/>
          </a:bodyPr>
          <a:lstStyle/>
          <a:p>
            <a:pPr algn="ctr"/>
            <a:r>
              <a:rPr lang="en-US" sz="2400" i="1" spc="300" dirty="0" smtClean="0">
                <a:solidFill>
                  <a:schemeClr val="bg2"/>
                </a:solidFill>
              </a:rPr>
              <a:t>Part 1, Introduction</a:t>
            </a:r>
            <a:endParaRPr lang="en-US" sz="2400" i="1" spc="300" dirty="0">
              <a:solidFill>
                <a:schemeClr val="bg2"/>
              </a:solidFill>
            </a:endParaRPr>
          </a:p>
        </p:txBody>
      </p:sp>
      <p:sp>
        <p:nvSpPr>
          <p:cNvPr id="3" name="TextBox 2"/>
          <p:cNvSpPr txBox="1"/>
          <p:nvPr/>
        </p:nvSpPr>
        <p:spPr>
          <a:xfrm>
            <a:off x="0" y="6519446"/>
            <a:ext cx="914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i="1" dirty="0" smtClean="0"/>
              <a:t>All verses are from the </a:t>
            </a:r>
            <a:r>
              <a:rPr lang="en-US" sz="1600" i="1" dirty="0" err="1" smtClean="0"/>
              <a:t>NKJV</a:t>
            </a:r>
            <a:r>
              <a:rPr lang="en-US" sz="1600" i="1" dirty="0" smtClean="0"/>
              <a:t> unless noted.</a:t>
            </a:r>
            <a:endParaRPr lang="en-US" sz="1600" i="1" dirty="0"/>
          </a:p>
        </p:txBody>
      </p:sp>
    </p:spTree>
    <p:extLst>
      <p:ext uri="{BB962C8B-B14F-4D97-AF65-F5344CB8AC3E}">
        <p14:creationId xmlns:p14="http://schemas.microsoft.com/office/powerpoint/2010/main" val="2256983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n>
                  <a:solidFill>
                    <a:srgbClr val="000000"/>
                  </a:solidFill>
                </a:ln>
                <a:solidFill>
                  <a:srgbClr val="1F2123">
                    <a:lumMod val="60000"/>
                    <a:lumOff val="40000"/>
                  </a:srgbClr>
                </a:solidFill>
                <a:effectLst>
                  <a:reflection blurRad="6350" stA="55000" endA="300" endPos="45500" dir="5400000" sy="-100000" algn="bl" rotWithShape="0"/>
                </a:effectLst>
                <a:latin typeface="Arial Black" pitchFamily="34" charset="0"/>
              </a:rPr>
              <a:t>Calvinism</a:t>
            </a:r>
            <a:endParaRPr lang="en-US" dirty="0"/>
          </a:p>
        </p:txBody>
      </p:sp>
      <p:sp>
        <p:nvSpPr>
          <p:cNvPr id="3" name="Content Placeholder 2"/>
          <p:cNvSpPr>
            <a:spLocks noGrp="1"/>
          </p:cNvSpPr>
          <p:nvPr>
            <p:ph sz="quarter" idx="13"/>
          </p:nvPr>
        </p:nvSpPr>
        <p:spPr>
          <a:xfrm>
            <a:off x="609600" y="1600200"/>
            <a:ext cx="7924800" cy="5257800"/>
          </a:xfrm>
        </p:spPr>
        <p:txBody>
          <a:bodyPr>
            <a:normAutofit/>
          </a:bodyPr>
          <a:lstStyle/>
          <a:p>
            <a:r>
              <a:rPr lang="en-US" b="1" dirty="0" smtClean="0"/>
              <a:t>“Question </a:t>
            </a:r>
            <a:r>
              <a:rPr lang="en-US" b="1" dirty="0"/>
              <a:t>13: What has God especially decreed concerning angels and men?</a:t>
            </a:r>
          </a:p>
          <a:p>
            <a:pPr lvl="1"/>
            <a:r>
              <a:rPr lang="en-US" dirty="0"/>
              <a:t>Answer: God, by an eternal and immutable decree, out of his mere love, for the praise of his glorious grace, to be manifested in due time, has </a:t>
            </a:r>
            <a:r>
              <a:rPr lang="en-US" dirty="0">
                <a:effectLst>
                  <a:glow rad="101600">
                    <a:srgbClr val="FFFF00">
                      <a:alpha val="60000"/>
                    </a:srgbClr>
                  </a:glow>
                </a:effectLst>
              </a:rPr>
              <a:t>elected</a:t>
            </a:r>
            <a:r>
              <a:rPr lang="en-US" dirty="0"/>
              <a:t> some angels to glory; and in Christ has </a:t>
            </a:r>
            <a:r>
              <a:rPr lang="en-US" dirty="0">
                <a:effectLst>
                  <a:glow rad="101600">
                    <a:srgbClr val="FFFF00">
                      <a:alpha val="60000"/>
                    </a:srgbClr>
                  </a:glow>
                </a:effectLst>
              </a:rPr>
              <a:t>chosen</a:t>
            </a:r>
            <a:r>
              <a:rPr lang="en-US" dirty="0"/>
              <a:t> some men to eternal </a:t>
            </a:r>
            <a:r>
              <a:rPr lang="en-US" dirty="0" smtClean="0"/>
              <a:t>life… </a:t>
            </a:r>
            <a:r>
              <a:rPr lang="en-US" dirty="0"/>
              <a:t>and also, according to his sovereign power, and the unsearchable counsel of his own </a:t>
            </a:r>
            <a:r>
              <a:rPr lang="en-US" dirty="0" smtClean="0"/>
              <a:t>will…has </a:t>
            </a:r>
            <a:r>
              <a:rPr lang="en-US" dirty="0"/>
              <a:t>passed by and </a:t>
            </a:r>
            <a:r>
              <a:rPr lang="en-US" dirty="0">
                <a:effectLst>
                  <a:glow rad="101600">
                    <a:srgbClr val="FFFF00">
                      <a:alpha val="60000"/>
                    </a:srgbClr>
                  </a:glow>
                </a:effectLst>
              </a:rPr>
              <a:t>foreordained</a:t>
            </a:r>
            <a:r>
              <a:rPr lang="en-US" dirty="0"/>
              <a:t> the rest to dishonor and </a:t>
            </a:r>
            <a:r>
              <a:rPr lang="en-US" dirty="0" smtClean="0"/>
              <a:t>wrath…” </a:t>
            </a:r>
            <a:r>
              <a:rPr lang="en-US" sz="2200" dirty="0" smtClean="0"/>
              <a:t>(Q. 13 and Ans. from Westminster Larger Catechism, www.reformed.org)</a:t>
            </a:r>
            <a:endParaRPr lang="en-US" sz="2200" dirty="0"/>
          </a:p>
        </p:txBody>
      </p:sp>
    </p:spTree>
    <p:extLst>
      <p:ext uri="{BB962C8B-B14F-4D97-AF65-F5344CB8AC3E}">
        <p14:creationId xmlns:p14="http://schemas.microsoft.com/office/powerpoint/2010/main" val="4028523107"/>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n>
                  <a:solidFill>
                    <a:srgbClr val="000000"/>
                  </a:solidFill>
                </a:ln>
                <a:solidFill>
                  <a:srgbClr val="1F2123">
                    <a:lumMod val="60000"/>
                    <a:lumOff val="40000"/>
                  </a:srgbClr>
                </a:solidFill>
                <a:effectLst>
                  <a:reflection blurRad="6350" stA="55000" endA="300" endPos="45500" dir="5400000" sy="-100000" algn="bl" rotWithShape="0"/>
                </a:effectLst>
                <a:latin typeface="Arial Black" pitchFamily="34" charset="0"/>
              </a:rPr>
              <a:t>Calvinism</a:t>
            </a:r>
            <a:endParaRPr lang="en-US" dirty="0"/>
          </a:p>
        </p:txBody>
      </p:sp>
      <p:sp>
        <p:nvSpPr>
          <p:cNvPr id="3" name="Content Placeholder 2"/>
          <p:cNvSpPr>
            <a:spLocks noGrp="1"/>
          </p:cNvSpPr>
          <p:nvPr>
            <p:ph sz="quarter" idx="13"/>
          </p:nvPr>
        </p:nvSpPr>
        <p:spPr>
          <a:xfrm>
            <a:off x="609600" y="1600200"/>
            <a:ext cx="7924800" cy="5257800"/>
          </a:xfrm>
        </p:spPr>
        <p:txBody>
          <a:bodyPr>
            <a:normAutofit/>
          </a:bodyPr>
          <a:lstStyle/>
          <a:p>
            <a:r>
              <a:rPr lang="en-US" b="1" dirty="0" smtClean="0"/>
              <a:t>Answer to Question 25:</a:t>
            </a:r>
            <a:endParaRPr lang="en-US" b="1" dirty="0"/>
          </a:p>
          <a:p>
            <a:pPr lvl="1"/>
            <a:r>
              <a:rPr lang="en-US" dirty="0" smtClean="0"/>
              <a:t>“The </a:t>
            </a:r>
            <a:r>
              <a:rPr lang="en-US" dirty="0"/>
              <a:t>sinfulness of that estate </a:t>
            </a:r>
            <a:r>
              <a:rPr lang="en-US" dirty="0" err="1"/>
              <a:t>whereinto</a:t>
            </a:r>
            <a:r>
              <a:rPr lang="en-US" dirty="0"/>
              <a:t> man fell, consists in the guilt of Adam's first sin, the want of that righteousness wherein he was created, and the corruption of his nature, whereby he is </a:t>
            </a:r>
            <a:r>
              <a:rPr lang="en-US" b="1" u="sng" dirty="0"/>
              <a:t>utterly</a:t>
            </a:r>
            <a:r>
              <a:rPr lang="en-US" dirty="0"/>
              <a:t> </a:t>
            </a:r>
            <a:r>
              <a:rPr lang="en-US" dirty="0">
                <a:effectLst>
                  <a:glow rad="101600">
                    <a:srgbClr val="FFFF00">
                      <a:alpha val="60000"/>
                    </a:srgbClr>
                  </a:glow>
                </a:effectLst>
              </a:rPr>
              <a:t>indisposed, disabled, and made opposite unto all that is spiritually good, and wholly inclined to all evil, and that continually</a:t>
            </a:r>
            <a:r>
              <a:rPr lang="en-US" dirty="0"/>
              <a:t>; which is commonly called original sin, and from which do proceed all actual </a:t>
            </a:r>
            <a:r>
              <a:rPr lang="en-US" dirty="0" smtClean="0"/>
              <a:t>transgressions” </a:t>
            </a:r>
            <a:r>
              <a:rPr lang="en-US" sz="2200" dirty="0" smtClean="0"/>
              <a:t>(ibid., emp. mine)</a:t>
            </a:r>
            <a:endParaRPr lang="en-US" sz="2200" dirty="0"/>
          </a:p>
        </p:txBody>
      </p:sp>
    </p:spTree>
    <p:extLst>
      <p:ext uri="{BB962C8B-B14F-4D97-AF65-F5344CB8AC3E}">
        <p14:creationId xmlns:p14="http://schemas.microsoft.com/office/powerpoint/2010/main" val="1117979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n>
                  <a:solidFill>
                    <a:srgbClr val="000000"/>
                  </a:solidFill>
                </a:ln>
                <a:solidFill>
                  <a:srgbClr val="1F2123">
                    <a:lumMod val="60000"/>
                    <a:lumOff val="40000"/>
                  </a:srgbClr>
                </a:solidFill>
                <a:effectLst>
                  <a:reflection blurRad="6350" stA="55000" endA="300" endPos="45500" dir="5400000" sy="-100000" algn="bl" rotWithShape="0"/>
                </a:effectLst>
                <a:latin typeface="Arial Black" pitchFamily="34" charset="0"/>
              </a:rPr>
              <a:t>Calvinism</a:t>
            </a:r>
            <a:endParaRPr lang="en-US" dirty="0"/>
          </a:p>
        </p:txBody>
      </p:sp>
      <p:sp>
        <p:nvSpPr>
          <p:cNvPr id="3" name="Content Placeholder 2"/>
          <p:cNvSpPr>
            <a:spLocks noGrp="1"/>
          </p:cNvSpPr>
          <p:nvPr>
            <p:ph sz="quarter" idx="13"/>
          </p:nvPr>
        </p:nvSpPr>
        <p:spPr>
          <a:xfrm>
            <a:off x="609600" y="1600200"/>
            <a:ext cx="7924800" cy="5257800"/>
          </a:xfrm>
        </p:spPr>
        <p:txBody>
          <a:bodyPr>
            <a:normAutofit/>
          </a:bodyPr>
          <a:lstStyle/>
          <a:p>
            <a:r>
              <a:rPr lang="en-US" sz="3600" b="1" dirty="0" smtClean="0"/>
              <a:t>Answer to Question 30:</a:t>
            </a:r>
            <a:endParaRPr lang="en-US" sz="3600" b="1" dirty="0"/>
          </a:p>
          <a:p>
            <a:pPr lvl="1"/>
            <a:r>
              <a:rPr lang="en-US" sz="3600" dirty="0" smtClean="0"/>
              <a:t>“</a:t>
            </a:r>
            <a:r>
              <a:rPr lang="en-US" sz="3600" dirty="0"/>
              <a:t>God does not leave all men to perish in the estate of sin and </a:t>
            </a:r>
            <a:r>
              <a:rPr lang="en-US" sz="3600" dirty="0" smtClean="0"/>
              <a:t>misery…but </a:t>
            </a:r>
            <a:r>
              <a:rPr lang="en-US" sz="3600" dirty="0"/>
              <a:t>of his mere love and mercy </a:t>
            </a:r>
            <a:r>
              <a:rPr lang="en-US" sz="3600" b="1" u="sng" dirty="0">
                <a:effectLst>
                  <a:glow rad="101600">
                    <a:srgbClr val="FFFF00">
                      <a:alpha val="60000"/>
                    </a:srgbClr>
                  </a:glow>
                </a:effectLst>
              </a:rPr>
              <a:t>delivers his elect </a:t>
            </a:r>
            <a:r>
              <a:rPr lang="en-US" sz="3600" dirty="0"/>
              <a:t>out of it, and brings them into an estate of salvation by the second covenant</a:t>
            </a:r>
            <a:r>
              <a:rPr lang="en-US" sz="3600" dirty="0" smtClean="0"/>
              <a:t>, commonly </a:t>
            </a:r>
            <a:r>
              <a:rPr lang="en-US" sz="3600" dirty="0"/>
              <a:t>called the covenant of grace.</a:t>
            </a:r>
            <a:r>
              <a:rPr lang="en-US" sz="3600" dirty="0" smtClean="0"/>
              <a:t>” </a:t>
            </a:r>
            <a:r>
              <a:rPr lang="en-US" dirty="0" smtClean="0"/>
              <a:t>(ibid., emp. mine)</a:t>
            </a:r>
            <a:endParaRPr lang="en-US" dirty="0"/>
          </a:p>
        </p:txBody>
      </p:sp>
    </p:spTree>
    <p:extLst>
      <p:ext uri="{BB962C8B-B14F-4D97-AF65-F5344CB8AC3E}">
        <p14:creationId xmlns:p14="http://schemas.microsoft.com/office/powerpoint/2010/main" val="3613266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n>
                  <a:solidFill>
                    <a:srgbClr val="000000"/>
                  </a:solidFill>
                </a:ln>
                <a:solidFill>
                  <a:srgbClr val="1F2123">
                    <a:lumMod val="60000"/>
                    <a:lumOff val="40000"/>
                  </a:srgbClr>
                </a:solidFill>
                <a:effectLst>
                  <a:reflection blurRad="6350" stA="55000" endA="300" endPos="45500" dir="5400000" sy="-100000" algn="bl" rotWithShape="0"/>
                </a:effectLst>
                <a:latin typeface="Arial Black" pitchFamily="34" charset="0"/>
              </a:rPr>
              <a:t>Calvinism</a:t>
            </a:r>
            <a:endParaRPr lang="en-US" dirty="0"/>
          </a:p>
        </p:txBody>
      </p:sp>
      <p:sp>
        <p:nvSpPr>
          <p:cNvPr id="3" name="Content Placeholder 2"/>
          <p:cNvSpPr>
            <a:spLocks noGrp="1"/>
          </p:cNvSpPr>
          <p:nvPr>
            <p:ph sz="quarter" idx="13"/>
          </p:nvPr>
        </p:nvSpPr>
        <p:spPr>
          <a:xfrm>
            <a:off x="609600" y="1600200"/>
            <a:ext cx="7924800" cy="5257800"/>
          </a:xfrm>
        </p:spPr>
        <p:txBody>
          <a:bodyPr>
            <a:normAutofit/>
          </a:bodyPr>
          <a:lstStyle/>
          <a:p>
            <a:r>
              <a:rPr lang="en-US" b="1" dirty="0" smtClean="0"/>
              <a:t>Answer to Question 32:</a:t>
            </a:r>
            <a:endParaRPr lang="en-US" b="1" dirty="0"/>
          </a:p>
          <a:p>
            <a:pPr lvl="1"/>
            <a:r>
              <a:rPr lang="en-US" dirty="0" smtClean="0"/>
              <a:t>“</a:t>
            </a:r>
            <a:r>
              <a:rPr lang="en-US" dirty="0"/>
              <a:t>The grace of God is manifested in the second covenant, in that he freely provides and offers to sinners a Mediator, and life and salvation by him; and requiring faith as the condition to interest them in </a:t>
            </a:r>
            <a:r>
              <a:rPr lang="en-US" dirty="0" smtClean="0"/>
              <a:t>him, </a:t>
            </a:r>
            <a:r>
              <a:rPr lang="en-US" b="1" u="sng" dirty="0" smtClean="0">
                <a:effectLst>
                  <a:glow rad="101600">
                    <a:srgbClr val="FFFF00">
                      <a:alpha val="60000"/>
                    </a:srgbClr>
                  </a:glow>
                </a:effectLst>
              </a:rPr>
              <a:t>promises </a:t>
            </a:r>
            <a:r>
              <a:rPr lang="en-US" b="1" u="sng" dirty="0">
                <a:effectLst>
                  <a:glow rad="101600">
                    <a:srgbClr val="FFFF00">
                      <a:alpha val="60000"/>
                    </a:srgbClr>
                  </a:glow>
                </a:effectLst>
              </a:rPr>
              <a:t>and gives his Holy Spirit to all his elect, to work in them that faith</a:t>
            </a:r>
            <a:r>
              <a:rPr lang="en-US" dirty="0"/>
              <a:t>, with all other saving graces; </a:t>
            </a:r>
            <a:r>
              <a:rPr lang="en-US" b="1" u="sng" dirty="0">
                <a:effectLst>
                  <a:glow rad="101600">
                    <a:srgbClr val="FFFF00">
                      <a:alpha val="60000"/>
                    </a:srgbClr>
                  </a:glow>
                </a:effectLst>
              </a:rPr>
              <a:t>and to enable them unto all holy obedience</a:t>
            </a:r>
            <a:r>
              <a:rPr lang="en-US" dirty="0"/>
              <a:t>, as the evidence of the truth of their faith and thankfulness to God, and as the way which he has appointed them to </a:t>
            </a:r>
            <a:r>
              <a:rPr lang="en-US" dirty="0" smtClean="0"/>
              <a:t>salvation” </a:t>
            </a:r>
            <a:r>
              <a:rPr lang="en-US" sz="2200" dirty="0" smtClean="0"/>
              <a:t>(ibid., emp. mine)</a:t>
            </a:r>
            <a:endParaRPr lang="en-US" sz="2200" dirty="0"/>
          </a:p>
        </p:txBody>
      </p:sp>
    </p:spTree>
    <p:extLst>
      <p:ext uri="{BB962C8B-B14F-4D97-AF65-F5344CB8AC3E}">
        <p14:creationId xmlns:p14="http://schemas.microsoft.com/office/powerpoint/2010/main" val="2796948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sz="quarter" idx="13"/>
          </p:nvPr>
        </p:nvSpPr>
        <p:spPr>
          <a:xfrm>
            <a:off x="609600" y="1600200"/>
            <a:ext cx="7924800" cy="4343400"/>
          </a:xfrm>
        </p:spPr>
        <p:txBody>
          <a:bodyPr>
            <a:normAutofit lnSpcReduction="10000"/>
          </a:bodyPr>
          <a:lstStyle/>
          <a:p>
            <a:pPr marL="514350" indent="-514350">
              <a:buFont typeface="+mj-lt"/>
              <a:buAutoNum type="arabicPeriod"/>
            </a:pPr>
            <a:r>
              <a:rPr lang="en-US" dirty="0" smtClean="0"/>
              <a:t>God requires faith as a condition to be saved</a:t>
            </a:r>
          </a:p>
          <a:p>
            <a:pPr marL="514350" indent="-514350">
              <a:buFont typeface="+mj-lt"/>
              <a:buAutoNum type="arabicPeriod"/>
            </a:pPr>
            <a:r>
              <a:rPr lang="en-US" dirty="0" smtClean="0"/>
              <a:t>God requires obedience to evidence the truth of their faith</a:t>
            </a:r>
          </a:p>
          <a:p>
            <a:pPr marL="971550" lvl="1" indent="-514350">
              <a:buFont typeface="+mj-lt"/>
              <a:buAutoNum type="alphaLcPeriod"/>
            </a:pPr>
            <a:r>
              <a:rPr lang="en-US" b="1" dirty="0" smtClean="0">
                <a:solidFill>
                  <a:schemeClr val="tx2"/>
                </a:solidFill>
              </a:rPr>
              <a:t>Yet</a:t>
            </a:r>
            <a:r>
              <a:rPr lang="en-US" dirty="0" smtClean="0">
                <a:solidFill>
                  <a:schemeClr val="tx2"/>
                </a:solidFill>
              </a:rPr>
              <a:t> </a:t>
            </a:r>
            <a:r>
              <a:rPr lang="en-US" dirty="0" smtClean="0"/>
              <a:t>God must give the Holy Spirit to them in order for them to have faith???</a:t>
            </a:r>
          </a:p>
          <a:p>
            <a:pPr marL="971550" lvl="1" indent="-514350">
              <a:buFont typeface="+mj-lt"/>
              <a:buAutoNum type="alphaLcPeriod"/>
            </a:pPr>
            <a:r>
              <a:rPr lang="en-US" b="1" dirty="0" smtClean="0">
                <a:solidFill>
                  <a:schemeClr val="tx2"/>
                </a:solidFill>
              </a:rPr>
              <a:t>And</a:t>
            </a:r>
            <a:r>
              <a:rPr lang="en-US" dirty="0" smtClean="0">
                <a:solidFill>
                  <a:schemeClr val="tx2"/>
                </a:solidFill>
              </a:rPr>
              <a:t> </a:t>
            </a:r>
            <a:r>
              <a:rPr lang="en-US" dirty="0" smtClean="0"/>
              <a:t>God must give them the Spirit in order for them to obey and prove their faith???</a:t>
            </a:r>
          </a:p>
          <a:p>
            <a:r>
              <a:rPr lang="en-US" dirty="0" smtClean="0"/>
              <a:t>God requires faith and obedience…but then only God can enable faith and obedience???</a:t>
            </a:r>
          </a:p>
          <a:p>
            <a:r>
              <a:rPr lang="en-US" dirty="0" smtClean="0"/>
              <a:t>Then whose fault is it when a man doesn’t get it???</a:t>
            </a:r>
            <a:endParaRPr lang="en-US" dirty="0"/>
          </a:p>
        </p:txBody>
      </p:sp>
    </p:spTree>
    <p:extLst>
      <p:ext uri="{BB962C8B-B14F-4D97-AF65-F5344CB8AC3E}">
        <p14:creationId xmlns:p14="http://schemas.microsoft.com/office/powerpoint/2010/main" val="16062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1371600"/>
            <a:ext cx="3048000" cy="4495800"/>
          </a:xfrm>
        </p:spPr>
        <p:style>
          <a:lnRef idx="2">
            <a:schemeClr val="accent6"/>
          </a:lnRef>
          <a:fillRef idx="1">
            <a:schemeClr val="lt1"/>
          </a:fillRef>
          <a:effectRef idx="0">
            <a:schemeClr val="accent6"/>
          </a:effectRef>
          <a:fontRef idx="minor">
            <a:schemeClr val="dk1"/>
          </a:fontRef>
        </p:style>
        <p:txBody>
          <a:bodyPr>
            <a:normAutofit/>
          </a:bodyPr>
          <a:lstStyle/>
          <a:p>
            <a:r>
              <a:rPr lang="en-US" sz="2800" dirty="0" smtClean="0"/>
              <a:t>If God alone gives and enables faith, who is responsible for a shipwrecked faith?</a:t>
            </a:r>
          </a:p>
          <a:p>
            <a:r>
              <a:rPr lang="en-US" sz="2800" dirty="0" smtClean="0"/>
              <a:t>Why deliver Alexander and </a:t>
            </a:r>
            <a:r>
              <a:rPr lang="en-US" sz="2800" dirty="0" err="1" smtClean="0"/>
              <a:t>Hymenaeus</a:t>
            </a:r>
            <a:r>
              <a:rPr lang="en-US" sz="2800" dirty="0" smtClean="0"/>
              <a:t> to Satan if they were always in Satan?</a:t>
            </a:r>
            <a:endParaRPr lang="en-US" sz="2800" dirty="0"/>
          </a:p>
        </p:txBody>
      </p:sp>
      <p:sp>
        <p:nvSpPr>
          <p:cNvPr id="6" name="Content Placeholder 5"/>
          <p:cNvSpPr>
            <a:spLocks noGrp="1"/>
          </p:cNvSpPr>
          <p:nvPr>
            <p:ph sz="quarter" idx="14"/>
          </p:nvPr>
        </p:nvSpPr>
        <p:spPr>
          <a:xfrm>
            <a:off x="3581400" y="228600"/>
            <a:ext cx="5029200" cy="5715000"/>
          </a:xfrm>
        </p:spPr>
        <p:txBody>
          <a:bodyPr>
            <a:normAutofit/>
          </a:bodyPr>
          <a:lstStyle/>
          <a:p>
            <a:pPr marL="0" indent="0">
              <a:buNone/>
            </a:pPr>
            <a:r>
              <a:rPr lang="en-US" sz="3600" dirty="0" smtClean="0">
                <a:latin typeface="Arial Black" pitchFamily="34" charset="0"/>
              </a:rPr>
              <a:t>1 Timothy 1:18-20</a:t>
            </a:r>
          </a:p>
          <a:p>
            <a:pPr marL="0" indent="0">
              <a:buNone/>
            </a:pPr>
            <a:r>
              <a:rPr lang="en-US" sz="2600" baseline="30000" dirty="0" smtClean="0">
                <a:solidFill>
                  <a:schemeClr val="tx2"/>
                </a:solidFill>
              </a:rPr>
              <a:t>18 </a:t>
            </a:r>
            <a:r>
              <a:rPr lang="en-US" sz="2600" dirty="0" smtClean="0"/>
              <a:t> </a:t>
            </a:r>
            <a:r>
              <a:rPr lang="en-US" sz="2600" dirty="0"/>
              <a:t>This charge I commit to you, son Timothy, according to the prophecies previously made concerning you, that by them you may wage the good warfare,</a:t>
            </a:r>
          </a:p>
          <a:p>
            <a:pPr marL="0" indent="0">
              <a:buNone/>
            </a:pPr>
            <a:r>
              <a:rPr lang="en-US" sz="2600" baseline="30000" dirty="0">
                <a:solidFill>
                  <a:schemeClr val="tx2"/>
                </a:solidFill>
              </a:rPr>
              <a:t>19  </a:t>
            </a:r>
            <a:r>
              <a:rPr lang="en-US" sz="2600" dirty="0"/>
              <a:t>having faith and a good conscience, which some having rejected, concerning the faith have suffered shipwreck,</a:t>
            </a:r>
          </a:p>
          <a:p>
            <a:pPr marL="0" indent="0">
              <a:buNone/>
            </a:pPr>
            <a:r>
              <a:rPr lang="en-US" sz="2600" baseline="30000" dirty="0">
                <a:solidFill>
                  <a:schemeClr val="tx2"/>
                </a:solidFill>
              </a:rPr>
              <a:t>20 </a:t>
            </a:r>
            <a:r>
              <a:rPr lang="en-US" sz="2600" dirty="0"/>
              <a:t> of whom are </a:t>
            </a:r>
            <a:r>
              <a:rPr lang="en-US" sz="2600" dirty="0" err="1"/>
              <a:t>Hymenaeus</a:t>
            </a:r>
            <a:r>
              <a:rPr lang="en-US" sz="2600" dirty="0"/>
              <a:t> and Alexander, whom I delivered to Satan that they may learn not to blaspheme.</a:t>
            </a:r>
          </a:p>
          <a:p>
            <a:endParaRPr lang="en-US" sz="2600" dirty="0"/>
          </a:p>
        </p:txBody>
      </p:sp>
      <p:pic>
        <p:nvPicPr>
          <p:cNvPr id="1027" name="Picture 3" descr="C:\Users\Steven\AppData\Local\Microsoft\Windows\Temporary Internet Files\Content.IE5\IWEO0K21\MC9002922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138"/>
            <a:ext cx="1827886" cy="126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836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n>
                  <a:solidFill>
                    <a:srgbClr val="000000"/>
                  </a:solidFill>
                </a:ln>
                <a:solidFill>
                  <a:srgbClr val="1F2123">
                    <a:lumMod val="60000"/>
                    <a:lumOff val="40000"/>
                  </a:srgbClr>
                </a:solidFill>
                <a:effectLst>
                  <a:reflection blurRad="6350" stA="55000" endA="300" endPos="45500" dir="5400000" sy="-100000" algn="bl" rotWithShape="0"/>
                </a:effectLst>
                <a:latin typeface="Arial Black" pitchFamily="34" charset="0"/>
              </a:rPr>
              <a:t>Calvinism</a:t>
            </a:r>
            <a:endParaRPr lang="en-US" dirty="0"/>
          </a:p>
        </p:txBody>
      </p:sp>
      <p:sp>
        <p:nvSpPr>
          <p:cNvPr id="3" name="Content Placeholder 2"/>
          <p:cNvSpPr>
            <a:spLocks noGrp="1"/>
          </p:cNvSpPr>
          <p:nvPr>
            <p:ph sz="quarter" idx="13"/>
          </p:nvPr>
        </p:nvSpPr>
        <p:spPr>
          <a:xfrm>
            <a:off x="609600" y="1600200"/>
            <a:ext cx="7924800" cy="5257800"/>
          </a:xfrm>
        </p:spPr>
        <p:txBody>
          <a:bodyPr>
            <a:normAutofit/>
          </a:bodyPr>
          <a:lstStyle/>
          <a:p>
            <a:r>
              <a:rPr lang="en-US" sz="3600" b="1" dirty="0" smtClean="0"/>
              <a:t>Answer to Question 59:</a:t>
            </a:r>
            <a:endParaRPr lang="en-US" sz="3600" b="1" dirty="0"/>
          </a:p>
          <a:p>
            <a:pPr lvl="1"/>
            <a:r>
              <a:rPr lang="en-US" sz="3600" dirty="0" smtClean="0"/>
              <a:t>“</a:t>
            </a:r>
            <a:r>
              <a:rPr lang="en-US" sz="3600" dirty="0"/>
              <a:t>Redemption is certainly applied, and effectually communicated, to all those for whom Christ has purchased it; </a:t>
            </a:r>
            <a:r>
              <a:rPr lang="en-US" sz="3600" b="1" u="sng" dirty="0">
                <a:effectLst>
                  <a:glow rad="101600">
                    <a:srgbClr val="FFFF00">
                      <a:alpha val="60000"/>
                    </a:srgbClr>
                  </a:glow>
                </a:effectLst>
              </a:rPr>
              <a:t>who are in time by the Holy Ghost enabled to believe in Christ </a:t>
            </a:r>
            <a:r>
              <a:rPr lang="en-US" sz="3600" dirty="0"/>
              <a:t>according to the </a:t>
            </a:r>
            <a:r>
              <a:rPr lang="en-US" sz="3600" dirty="0" smtClean="0"/>
              <a:t>gospel” </a:t>
            </a:r>
            <a:r>
              <a:rPr lang="en-US" dirty="0" smtClean="0"/>
              <a:t>(ibid., emp. mine)</a:t>
            </a:r>
            <a:endParaRPr lang="en-US" dirty="0"/>
          </a:p>
        </p:txBody>
      </p:sp>
    </p:spTree>
    <p:extLst>
      <p:ext uri="{BB962C8B-B14F-4D97-AF65-F5344CB8AC3E}">
        <p14:creationId xmlns:p14="http://schemas.microsoft.com/office/powerpoint/2010/main" val="1780829801"/>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Ref idx="1003">
        <a:schemeClr val="bg2"/>
      </p:bgRef>
    </p:bg>
    <p:spTree>
      <p:nvGrpSpPr>
        <p:cNvPr id="1" name=""/>
        <p:cNvGrpSpPr/>
        <p:nvPr/>
      </p:nvGrpSpPr>
      <p:grpSpPr>
        <a:xfrm>
          <a:off x="0" y="0"/>
          <a:ext cx="0" cy="0"/>
          <a:chOff x="0" y="0"/>
          <a:chExt cx="0" cy="0"/>
        </a:xfrm>
      </p:grpSpPr>
      <p:cxnSp>
        <p:nvCxnSpPr>
          <p:cNvPr id="7" name="Elbow Connector 6"/>
          <p:cNvCxnSpPr/>
          <p:nvPr/>
        </p:nvCxnSpPr>
        <p:spPr>
          <a:xfrm flipV="1">
            <a:off x="3901966" y="1701519"/>
            <a:ext cx="4645980" cy="4282707"/>
          </a:xfrm>
          <a:prstGeom prst="bentConnector3">
            <a:avLst>
              <a:gd name="adj1" fmla="val 99961"/>
            </a:avLst>
          </a:prstGeom>
          <a:effectLst>
            <a:glow rad="101600">
              <a:srgbClr val="FFFF00">
                <a:alpha val="60000"/>
              </a:srgbClr>
            </a:glow>
            <a:outerShdw blurRad="38100" dist="25400" dir="5400000" rotWithShape="0">
              <a:srgbClr val="000000">
                <a:alpha val="40000"/>
              </a:srgbClr>
            </a:outerShdw>
          </a:effectLst>
        </p:spPr>
        <p:style>
          <a:lnRef idx="2">
            <a:schemeClr val="dk1"/>
          </a:lnRef>
          <a:fillRef idx="0">
            <a:schemeClr val="dk1"/>
          </a:fillRef>
          <a:effectRef idx="1">
            <a:schemeClr val="dk1"/>
          </a:effectRef>
          <a:fontRef idx="minor">
            <a:schemeClr val="tx1"/>
          </a:fontRef>
        </p:style>
      </p:cxnSp>
      <p:sp>
        <p:nvSpPr>
          <p:cNvPr id="4" name="Rectangle 3"/>
          <p:cNvSpPr/>
          <p:nvPr/>
        </p:nvSpPr>
        <p:spPr>
          <a:xfrm>
            <a:off x="2808894" y="5591502"/>
            <a:ext cx="1093072" cy="381000"/>
          </a:xfrm>
          <a:prstGeom prst="rect">
            <a:avLst/>
          </a:prstGeom>
          <a:solidFill>
            <a:schemeClr val="bg1"/>
          </a:solidFill>
          <a:ln w="57150">
            <a:solidFill>
              <a:schemeClr val="bg2">
                <a:lumMod val="50000"/>
              </a:schemeClr>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6000" dirty="0">
                <a:ln>
                  <a:solidFill>
                    <a:srgbClr val="000000"/>
                  </a:solidFill>
                </a:ln>
                <a:solidFill>
                  <a:srgbClr val="1F2123">
                    <a:lumMod val="60000"/>
                    <a:lumOff val="40000"/>
                  </a:srgbClr>
                </a:solidFill>
                <a:effectLst>
                  <a:reflection blurRad="6350" stA="55000" endA="300" endPos="45500" dir="5400000" sy="-100000" algn="bl" rotWithShape="0"/>
                </a:effectLst>
                <a:latin typeface="Arial Black" pitchFamily="34" charset="0"/>
              </a:rPr>
              <a:t>Calvinism</a:t>
            </a:r>
            <a:endParaRPr lang="en-US" dirty="0"/>
          </a:p>
        </p:txBody>
      </p:sp>
      <p:sp>
        <p:nvSpPr>
          <p:cNvPr id="3" name="Content Placeholder 2"/>
          <p:cNvSpPr>
            <a:spLocks noGrp="1"/>
          </p:cNvSpPr>
          <p:nvPr>
            <p:ph sz="quarter" idx="13"/>
          </p:nvPr>
        </p:nvSpPr>
        <p:spPr>
          <a:xfrm>
            <a:off x="609600" y="1600200"/>
            <a:ext cx="7924800" cy="5257800"/>
          </a:xfrm>
        </p:spPr>
        <p:txBody>
          <a:bodyPr>
            <a:normAutofit/>
          </a:bodyPr>
          <a:lstStyle/>
          <a:p>
            <a:r>
              <a:rPr lang="en-US" b="1" dirty="0" smtClean="0"/>
              <a:t>Answer to Question 67:</a:t>
            </a:r>
            <a:endParaRPr lang="en-US" b="1" dirty="0"/>
          </a:p>
          <a:p>
            <a:r>
              <a:rPr lang="en-US" dirty="0" smtClean="0"/>
              <a:t>“</a:t>
            </a:r>
            <a:r>
              <a:rPr lang="en-US" dirty="0"/>
              <a:t>Effectual calling is the work of God's almighty power and grace, whereby (out of his free and special love to his elect, and from nothing in them moving him thereunto) he does, in his accepted time, invite and draw them to Jesus Christ, by his Word and Spirit; </a:t>
            </a:r>
            <a:r>
              <a:rPr lang="en-US" dirty="0" err="1"/>
              <a:t>savingly</a:t>
            </a:r>
            <a:r>
              <a:rPr lang="en-US" dirty="0"/>
              <a:t> enlightening their minds, renewing and powerfully determining their wills, so as they (although in themselves dead in sin) are hereby made willing and able freely </a:t>
            </a:r>
            <a:r>
              <a:rPr lang="en-US" dirty="0" smtClean="0"/>
              <a:t>to Answer: [sic, </a:t>
            </a:r>
            <a:r>
              <a:rPr lang="en-US" dirty="0" err="1" smtClean="0"/>
              <a:t>sjw</a:t>
            </a:r>
            <a:r>
              <a:rPr lang="en-US" dirty="0" smtClean="0"/>
              <a:t>] his call, and to accept and embrace the grace offered and conveyed therein” </a:t>
            </a:r>
            <a:r>
              <a:rPr lang="en-US" sz="2200" dirty="0" smtClean="0"/>
              <a:t>(ibid., emp. mine)</a:t>
            </a:r>
            <a:endParaRPr lang="en-US" sz="2200" dirty="0"/>
          </a:p>
        </p:txBody>
      </p:sp>
      <p:sp>
        <p:nvSpPr>
          <p:cNvPr id="5" name="TextBox 4"/>
          <p:cNvSpPr txBox="1"/>
          <p:nvPr/>
        </p:nvSpPr>
        <p:spPr>
          <a:xfrm>
            <a:off x="4419601" y="304800"/>
            <a:ext cx="4191000" cy="1384995"/>
          </a:xfrm>
          <a:prstGeom prst="rect">
            <a:avLst/>
          </a:prstGeom>
          <a:effectLst>
            <a:glow rad="101600">
              <a:srgbClr val="FFFF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Did the Lord unconditionally foreordain this mistake on their website?</a:t>
            </a:r>
            <a:endParaRPr lang="en-US" sz="2800" dirty="0"/>
          </a:p>
        </p:txBody>
      </p:sp>
      <p:pic>
        <p:nvPicPr>
          <p:cNvPr id="1026" name="Picture 2" descr="C:\Users\Steven\AppData\Local\Microsoft\Windows\Temporary Internet Files\Content.IE5\VX4N11TW\MM900395726[1].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199" y="1167384"/>
            <a:ext cx="1066801" cy="46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817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down)">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n>
                  <a:solidFill>
                    <a:srgbClr val="000000"/>
                  </a:solidFill>
                </a:ln>
                <a:solidFill>
                  <a:srgbClr val="1F2123">
                    <a:lumMod val="60000"/>
                    <a:lumOff val="40000"/>
                  </a:srgbClr>
                </a:solidFill>
                <a:effectLst>
                  <a:reflection blurRad="6350" stA="55000" endA="300" endPos="45500" dir="5400000" sy="-100000" algn="bl" rotWithShape="0"/>
                </a:effectLst>
                <a:latin typeface="Arial Black" pitchFamily="34" charset="0"/>
              </a:rPr>
              <a:t>Calvinism</a:t>
            </a:r>
            <a:endParaRPr lang="en-US" dirty="0"/>
          </a:p>
        </p:txBody>
      </p:sp>
      <p:sp>
        <p:nvSpPr>
          <p:cNvPr id="3" name="Content Placeholder 2"/>
          <p:cNvSpPr>
            <a:spLocks noGrp="1"/>
          </p:cNvSpPr>
          <p:nvPr>
            <p:ph sz="quarter" idx="13"/>
          </p:nvPr>
        </p:nvSpPr>
        <p:spPr>
          <a:xfrm>
            <a:off x="609600" y="1600200"/>
            <a:ext cx="7924800" cy="5257800"/>
          </a:xfrm>
        </p:spPr>
        <p:txBody>
          <a:bodyPr>
            <a:normAutofit lnSpcReduction="10000"/>
          </a:bodyPr>
          <a:lstStyle/>
          <a:p>
            <a:r>
              <a:rPr lang="en-US" b="1" dirty="0" smtClean="0"/>
              <a:t>Answer to Question 75:</a:t>
            </a:r>
            <a:endParaRPr lang="en-US" b="1" dirty="0"/>
          </a:p>
          <a:p>
            <a:pPr lvl="1"/>
            <a:r>
              <a:rPr lang="en-US" dirty="0" smtClean="0"/>
              <a:t>“</a:t>
            </a:r>
            <a:r>
              <a:rPr lang="en-US" dirty="0"/>
              <a:t>Sanctification is a work of God's grace, </a:t>
            </a:r>
            <a:r>
              <a:rPr lang="en-US" b="1" u="sng" dirty="0">
                <a:effectLst>
                  <a:glow rad="101600">
                    <a:srgbClr val="FFFF00">
                      <a:alpha val="60000"/>
                    </a:srgbClr>
                  </a:glow>
                </a:effectLst>
              </a:rPr>
              <a:t>whereby they whom God has, before the foundation of the world, chosen to be holy</a:t>
            </a:r>
            <a:r>
              <a:rPr lang="en-US" dirty="0"/>
              <a:t>, are in time, through the powerful operation of his Spirit applying the death and resurrection of Christ unto them, renewed in their whole man after the image of God; </a:t>
            </a:r>
            <a:r>
              <a:rPr lang="en-US" b="1" u="sng" dirty="0">
                <a:effectLst>
                  <a:glow rad="101600">
                    <a:srgbClr val="FFFF00">
                      <a:alpha val="60000"/>
                    </a:srgbClr>
                  </a:glow>
                </a:effectLst>
              </a:rPr>
              <a:t>having the seeds of repentance unto life, and all other saving graces, put into their hearts</a:t>
            </a:r>
            <a:r>
              <a:rPr lang="en-US" dirty="0"/>
              <a:t>, and those graces so stirred up, increased, and strengthened, as that they more and more die unto sin, and rise unto newness of </a:t>
            </a:r>
            <a:r>
              <a:rPr lang="en-US" dirty="0" smtClean="0"/>
              <a:t>life”</a:t>
            </a:r>
            <a:r>
              <a:rPr lang="en-US" sz="2200" dirty="0" smtClean="0"/>
              <a:t>(ibid., emp. mine)</a:t>
            </a:r>
            <a:endParaRPr lang="en-US" sz="2200" dirty="0"/>
          </a:p>
        </p:txBody>
      </p:sp>
    </p:spTree>
    <p:extLst>
      <p:ext uri="{BB962C8B-B14F-4D97-AF65-F5344CB8AC3E}">
        <p14:creationId xmlns:p14="http://schemas.microsoft.com/office/powerpoint/2010/main" val="2829970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7620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5" name="Smiley Face 4"/>
          <p:cNvSpPr/>
          <p:nvPr/>
        </p:nvSpPr>
        <p:spPr>
          <a:xfrm>
            <a:off x="29718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6" name="Smiley Face 5"/>
          <p:cNvSpPr/>
          <p:nvPr/>
        </p:nvSpPr>
        <p:spPr>
          <a:xfrm>
            <a:off x="51054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7" name="Smiley Face 6"/>
          <p:cNvSpPr/>
          <p:nvPr/>
        </p:nvSpPr>
        <p:spPr>
          <a:xfrm>
            <a:off x="73914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981200" y="3810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1" name="Smiley Face 10"/>
          <p:cNvSpPr/>
          <p:nvPr/>
        </p:nvSpPr>
        <p:spPr>
          <a:xfrm>
            <a:off x="3810000" y="3810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2" name="Smiley Face 11"/>
          <p:cNvSpPr/>
          <p:nvPr/>
        </p:nvSpPr>
        <p:spPr>
          <a:xfrm>
            <a:off x="5943600" y="3962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3" name="Smiley Face 12"/>
          <p:cNvSpPr/>
          <p:nvPr/>
        </p:nvSpPr>
        <p:spPr>
          <a:xfrm>
            <a:off x="6324600" y="5105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4" name="Smiley Face 13"/>
          <p:cNvSpPr/>
          <p:nvPr/>
        </p:nvSpPr>
        <p:spPr>
          <a:xfrm>
            <a:off x="4038600" y="5105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5" name="Smiley Face 14"/>
          <p:cNvSpPr/>
          <p:nvPr/>
        </p:nvSpPr>
        <p:spPr>
          <a:xfrm>
            <a:off x="1866900" y="5105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6" name="TextBox 15"/>
          <p:cNvSpPr txBox="1"/>
          <p:nvPr/>
        </p:nvSpPr>
        <p:spPr>
          <a:xfrm>
            <a:off x="2971800" y="1600200"/>
            <a:ext cx="3124200" cy="1077218"/>
          </a:xfrm>
          <a:prstGeom prst="rect">
            <a:avLst/>
          </a:prstGeom>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GOD</a:t>
            </a:r>
          </a:p>
          <a:p>
            <a:pPr algn="ctr"/>
            <a:r>
              <a:rPr lang="en-US" sz="32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(before creation)</a:t>
            </a:r>
            <a:endParaRPr lang="en-US" sz="3200" b="1" spc="50" dirty="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2980301" y="2983468"/>
            <a:ext cx="3191899" cy="369332"/>
          </a:xfrm>
          <a:prstGeom prst="rect">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solidFill>
                  <a:srgbClr val="FFFFFF"/>
                </a:solidFill>
              </a:rPr>
              <a:t>Holy Spirit and seeds of repentance</a:t>
            </a:r>
            <a:endParaRPr lang="en-US" dirty="0">
              <a:solidFill>
                <a:srgbClr val="FFFFFF"/>
              </a:solidFill>
            </a:endParaRPr>
          </a:p>
        </p:txBody>
      </p:sp>
      <p:sp>
        <p:nvSpPr>
          <p:cNvPr id="32" name="Title 1"/>
          <p:cNvSpPr>
            <a:spLocks noGrp="1"/>
          </p:cNvSpPr>
          <p:nvPr>
            <p:ph type="title"/>
          </p:nvPr>
        </p:nvSpPr>
        <p:spPr>
          <a:xfrm>
            <a:off x="457200" y="152400"/>
            <a:ext cx="8763000" cy="1143000"/>
          </a:xfrm>
        </p:spPr>
        <p:txBody>
          <a:bodyPr/>
          <a:lstStyle/>
          <a:p>
            <a:r>
              <a:rPr lang="en-US" sz="3200" dirty="0" smtClean="0"/>
              <a:t>Calvinism: God Unconditionally predetermines The </a:t>
            </a:r>
            <a:r>
              <a:rPr lang="en-US" sz="3600" dirty="0" smtClean="0"/>
              <a:t>Winners </a:t>
            </a:r>
            <a:r>
              <a:rPr lang="en-US" sz="3200" dirty="0" smtClean="0"/>
              <a:t>and </a:t>
            </a:r>
            <a:r>
              <a:rPr lang="en-US" sz="3600" dirty="0" smtClean="0"/>
              <a:t>Losers</a:t>
            </a:r>
            <a:r>
              <a:rPr lang="en-US" sz="3200" dirty="0" smtClean="0"/>
              <a:t>!</a:t>
            </a:r>
            <a:endParaRPr lang="en-US" sz="3200" dirty="0"/>
          </a:p>
        </p:txBody>
      </p:sp>
    </p:spTree>
    <p:extLst>
      <p:ext uri="{BB962C8B-B14F-4D97-AF65-F5344CB8AC3E}">
        <p14:creationId xmlns:p14="http://schemas.microsoft.com/office/powerpoint/2010/main" val="409972508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Things We Will Address In This Series</a:t>
            </a:r>
            <a:endParaRPr lang="en-US" dirty="0"/>
          </a:p>
        </p:txBody>
      </p:sp>
      <p:sp>
        <p:nvSpPr>
          <p:cNvPr id="3" name="Content Placeholder 2"/>
          <p:cNvSpPr>
            <a:spLocks noGrp="1"/>
          </p:cNvSpPr>
          <p:nvPr>
            <p:ph sz="quarter" idx="13"/>
          </p:nvPr>
        </p:nvSpPr>
        <p:spPr>
          <a:xfrm>
            <a:off x="457200" y="1600200"/>
            <a:ext cx="8229600" cy="5029200"/>
          </a:xfrm>
        </p:spPr>
        <p:txBody>
          <a:bodyPr>
            <a:normAutofit/>
          </a:bodyPr>
          <a:lstStyle/>
          <a:p>
            <a:r>
              <a:rPr lang="en-US" sz="2400" dirty="0" smtClean="0"/>
              <a:t>False Grace</a:t>
            </a:r>
          </a:p>
          <a:p>
            <a:r>
              <a:rPr lang="en-US" sz="2400" dirty="0" smtClean="0"/>
              <a:t>“What is the grace of God?”</a:t>
            </a:r>
          </a:p>
          <a:p>
            <a:r>
              <a:rPr lang="en-US" sz="2400" dirty="0" smtClean="0"/>
              <a:t>“Where is the grace of God found and how does it save?”</a:t>
            </a:r>
          </a:p>
          <a:p>
            <a:r>
              <a:rPr lang="en-US" sz="2400" dirty="0" smtClean="0"/>
              <a:t>“Is the grace of God opposed to law?”</a:t>
            </a:r>
          </a:p>
          <a:p>
            <a:r>
              <a:rPr lang="en-US" sz="2400" dirty="0" smtClean="0"/>
              <a:t>“Does the grace of God lay aside law in situations where human need exists?”</a:t>
            </a:r>
          </a:p>
          <a:p>
            <a:r>
              <a:rPr lang="en-US" sz="2400" dirty="0" smtClean="0"/>
              <a:t>“Does the grace of God include law and works?”</a:t>
            </a:r>
          </a:p>
          <a:p>
            <a:r>
              <a:rPr lang="en-US" sz="2400" dirty="0" smtClean="0"/>
              <a:t>“Is the grace of God conditional or unconditional?</a:t>
            </a:r>
          </a:p>
          <a:p>
            <a:r>
              <a:rPr lang="en-US" sz="2400" dirty="0" smtClean="0"/>
              <a:t>“Salvation by grace through faith?”</a:t>
            </a:r>
          </a:p>
          <a:p>
            <a:r>
              <a:rPr lang="en-US" sz="2400" dirty="0"/>
              <a:t>E</a:t>
            </a:r>
            <a:r>
              <a:rPr lang="en-US" sz="2400" dirty="0" smtClean="0"/>
              <a:t>xamples of salvation by grace</a:t>
            </a:r>
            <a:endParaRPr lang="en-US" sz="2400" dirty="0"/>
          </a:p>
        </p:txBody>
      </p:sp>
    </p:spTree>
    <p:extLst>
      <p:ext uri="{BB962C8B-B14F-4D97-AF65-F5344CB8AC3E}">
        <p14:creationId xmlns:p14="http://schemas.microsoft.com/office/powerpoint/2010/main" val="228253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762000" y="4648200"/>
            <a:ext cx="838200" cy="762000"/>
          </a:xfrm>
          <a:prstGeom prst="smileyFace">
            <a:avLst/>
          </a:prstGeom>
          <a:effectLst>
            <a:glow rad="101600">
              <a:schemeClr val="accent1">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Smiley Face 4"/>
          <p:cNvSpPr/>
          <p:nvPr/>
        </p:nvSpPr>
        <p:spPr>
          <a:xfrm>
            <a:off x="2971800" y="4648200"/>
            <a:ext cx="838200" cy="762000"/>
          </a:xfrm>
          <a:prstGeom prst="smileyFace">
            <a:avLst/>
          </a:prstGeom>
          <a:effectLst>
            <a:glow rad="101600">
              <a:schemeClr val="accent1">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Smiley Face 5"/>
          <p:cNvSpPr/>
          <p:nvPr/>
        </p:nvSpPr>
        <p:spPr>
          <a:xfrm>
            <a:off x="5105400" y="4648200"/>
            <a:ext cx="838200" cy="762000"/>
          </a:xfrm>
          <a:prstGeom prst="smileyFace">
            <a:avLst/>
          </a:prstGeom>
          <a:effectLst>
            <a:glow rad="101600">
              <a:schemeClr val="accent1">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miley Face 6"/>
          <p:cNvSpPr/>
          <p:nvPr/>
        </p:nvSpPr>
        <p:spPr>
          <a:xfrm>
            <a:off x="7391400" y="4648200"/>
            <a:ext cx="838200" cy="762000"/>
          </a:xfrm>
          <a:prstGeom prst="smileyFace">
            <a:avLst/>
          </a:prstGeom>
          <a:effectLst>
            <a:glow rad="101600">
              <a:schemeClr val="accent1">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Smiley Face 9"/>
          <p:cNvSpPr/>
          <p:nvPr/>
        </p:nvSpPr>
        <p:spPr>
          <a:xfrm>
            <a:off x="1981200" y="38100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Smiley Face 10"/>
          <p:cNvSpPr/>
          <p:nvPr/>
        </p:nvSpPr>
        <p:spPr>
          <a:xfrm>
            <a:off x="3810000" y="38100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Smiley Face 11"/>
          <p:cNvSpPr/>
          <p:nvPr/>
        </p:nvSpPr>
        <p:spPr>
          <a:xfrm>
            <a:off x="5943600" y="39624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Smiley Face 12"/>
          <p:cNvSpPr/>
          <p:nvPr/>
        </p:nvSpPr>
        <p:spPr>
          <a:xfrm>
            <a:off x="6324600" y="51054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Smiley Face 13"/>
          <p:cNvSpPr/>
          <p:nvPr/>
        </p:nvSpPr>
        <p:spPr>
          <a:xfrm>
            <a:off x="4038600" y="51054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Smiley Face 14"/>
          <p:cNvSpPr/>
          <p:nvPr/>
        </p:nvSpPr>
        <p:spPr>
          <a:xfrm>
            <a:off x="1866900" y="51054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2971800" y="1600200"/>
            <a:ext cx="3124200" cy="1077218"/>
          </a:xfrm>
          <a:prstGeom prst="rect">
            <a:avLst/>
          </a:prstGeom>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(before creation)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grpSp>
        <p:nvGrpSpPr>
          <p:cNvPr id="40" name="Group 39"/>
          <p:cNvGrpSpPr/>
          <p:nvPr/>
        </p:nvGrpSpPr>
        <p:grpSpPr>
          <a:xfrm>
            <a:off x="1477448" y="2677418"/>
            <a:ext cx="6036704" cy="2082374"/>
            <a:chOff x="1477448" y="2677418"/>
            <a:chExt cx="6036704" cy="2082374"/>
          </a:xfrm>
        </p:grpSpPr>
        <p:cxnSp>
          <p:nvCxnSpPr>
            <p:cNvPr id="20" name="Straight Arrow Connector 19"/>
            <p:cNvCxnSpPr>
              <a:stCxn id="16" idx="2"/>
              <a:endCxn id="7" idx="1"/>
            </p:cNvCxnSpPr>
            <p:nvPr/>
          </p:nvCxnSpPr>
          <p:spPr>
            <a:xfrm>
              <a:off x="4533900" y="2677418"/>
              <a:ext cx="2980252" cy="2082374"/>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2"/>
              <a:endCxn id="4" idx="7"/>
            </p:cNvCxnSpPr>
            <p:nvPr/>
          </p:nvCxnSpPr>
          <p:spPr>
            <a:xfrm flipH="1">
              <a:off x="1477448" y="2677418"/>
              <a:ext cx="3056452" cy="2082374"/>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a:endCxn id="5" idx="0"/>
            </p:cNvCxnSpPr>
            <p:nvPr/>
          </p:nvCxnSpPr>
          <p:spPr>
            <a:xfrm flipH="1">
              <a:off x="3390900" y="2677418"/>
              <a:ext cx="1143000" cy="1970782"/>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2"/>
              <a:endCxn id="6" idx="0"/>
            </p:cNvCxnSpPr>
            <p:nvPr/>
          </p:nvCxnSpPr>
          <p:spPr>
            <a:xfrm>
              <a:off x="4533900" y="2677418"/>
              <a:ext cx="990600" cy="1970782"/>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980301" y="2983468"/>
            <a:ext cx="3191899" cy="646331"/>
          </a:xfrm>
          <a:prstGeom prst="rect">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dirty="0" smtClean="0"/>
              <a:t>Holy Spirit and seeds of repentance</a:t>
            </a:r>
          </a:p>
          <a:p>
            <a:pPr algn="ctr"/>
            <a:r>
              <a:rPr lang="en-US" dirty="0" smtClean="0"/>
              <a:t>Enabled to believe—SAVED!</a:t>
            </a:r>
            <a:endParaRPr lang="en-US" dirty="0"/>
          </a:p>
        </p:txBody>
      </p:sp>
      <p:sp>
        <p:nvSpPr>
          <p:cNvPr id="34" name="TextBox 33"/>
          <p:cNvSpPr txBox="1"/>
          <p:nvPr/>
        </p:nvSpPr>
        <p:spPr>
          <a:xfrm>
            <a:off x="6156434" y="3901966"/>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5" name="TextBox 34"/>
          <p:cNvSpPr txBox="1"/>
          <p:nvPr/>
        </p:nvSpPr>
        <p:spPr>
          <a:xfrm>
            <a:off x="6525162" y="5052903"/>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6" name="TextBox 35"/>
          <p:cNvSpPr txBox="1"/>
          <p:nvPr/>
        </p:nvSpPr>
        <p:spPr>
          <a:xfrm>
            <a:off x="4022834" y="3823136"/>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7" name="TextBox 36"/>
          <p:cNvSpPr txBox="1"/>
          <p:nvPr/>
        </p:nvSpPr>
        <p:spPr>
          <a:xfrm>
            <a:off x="2194034" y="3810000"/>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8" name="TextBox 37"/>
          <p:cNvSpPr txBox="1"/>
          <p:nvPr/>
        </p:nvSpPr>
        <p:spPr>
          <a:xfrm>
            <a:off x="2073166" y="5068669"/>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9" name="TextBox 38"/>
          <p:cNvSpPr txBox="1"/>
          <p:nvPr/>
        </p:nvSpPr>
        <p:spPr>
          <a:xfrm>
            <a:off x="4226026" y="5094941"/>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41" name="TextBox 40"/>
          <p:cNvSpPr txBox="1"/>
          <p:nvPr/>
        </p:nvSpPr>
        <p:spPr>
          <a:xfrm>
            <a:off x="6594374" y="2677417"/>
            <a:ext cx="2168626"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smtClean="0">
                <a:solidFill>
                  <a:srgbClr val="C00000"/>
                </a:solidFill>
              </a:rPr>
              <a:t>X - Everyone else foreordained to dishonor and wrath</a:t>
            </a:r>
            <a:endParaRPr lang="en-US" sz="2000" b="1" dirty="0">
              <a:solidFill>
                <a:srgbClr val="C00000"/>
              </a:solidFill>
            </a:endParaRPr>
          </a:p>
        </p:txBody>
      </p:sp>
      <p:sp>
        <p:nvSpPr>
          <p:cNvPr id="44" name="Title 1"/>
          <p:cNvSpPr>
            <a:spLocks noGrp="1"/>
          </p:cNvSpPr>
          <p:nvPr>
            <p:ph type="title"/>
          </p:nvPr>
        </p:nvSpPr>
        <p:spPr>
          <a:xfrm>
            <a:off x="457200" y="152400"/>
            <a:ext cx="8763000" cy="1143000"/>
          </a:xfrm>
        </p:spPr>
        <p:txBody>
          <a:bodyPr/>
          <a:lstStyle/>
          <a:p>
            <a:r>
              <a:rPr lang="en-US" sz="3200" dirty="0" smtClean="0"/>
              <a:t>Calvinism: God Unconditionally predetermines The </a:t>
            </a:r>
            <a:r>
              <a:rPr lang="en-US" sz="3600" dirty="0" smtClean="0"/>
              <a:t>Winners </a:t>
            </a:r>
            <a:r>
              <a:rPr lang="en-US" sz="3200" dirty="0" smtClean="0"/>
              <a:t>and </a:t>
            </a:r>
            <a:r>
              <a:rPr lang="en-US" sz="3600" dirty="0" smtClean="0"/>
              <a:t>Losers</a:t>
            </a:r>
            <a:r>
              <a:rPr lang="en-US" sz="3200" dirty="0" smtClean="0"/>
              <a:t>!</a:t>
            </a:r>
            <a:endParaRPr lang="en-US" sz="3200" dirty="0"/>
          </a:p>
        </p:txBody>
      </p:sp>
    </p:spTree>
    <p:extLst>
      <p:ext uri="{BB962C8B-B14F-4D97-AF65-F5344CB8AC3E}">
        <p14:creationId xmlns:p14="http://schemas.microsoft.com/office/powerpoint/2010/main" val="249104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25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strVal val="4/3*#ppt_w"/>
                                          </p:val>
                                        </p:tav>
                                        <p:tav tm="100000">
                                          <p:val>
                                            <p:strVal val="#ppt_w"/>
                                          </p:val>
                                        </p:tav>
                                      </p:tavLst>
                                    </p:anim>
                                    <p:anim calcmode="lin" valueType="num">
                                      <p:cBhvr>
                                        <p:cTn id="13" dur="500" fill="hold"/>
                                        <p:tgtEl>
                                          <p:spTgt spid="37"/>
                                        </p:tgtEl>
                                        <p:attrNameLst>
                                          <p:attrName>ppt_h</p:attrName>
                                        </p:attrNameLst>
                                      </p:cBhvr>
                                      <p:tavLst>
                                        <p:tav tm="0">
                                          <p:val>
                                            <p:strVal val="4/3*#ppt_h"/>
                                          </p:val>
                                        </p:tav>
                                        <p:tav tm="100000">
                                          <p:val>
                                            <p:strVal val="#ppt_h"/>
                                          </p:val>
                                        </p:tav>
                                      </p:tavLst>
                                    </p:anim>
                                  </p:childTnLst>
                                </p:cTn>
                              </p:par>
                              <p:par>
                                <p:cTn id="14" presetID="23" presetClass="entr" presetSubtype="288"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strVal val="4/3*#ppt_w"/>
                                          </p:val>
                                        </p:tav>
                                        <p:tav tm="100000">
                                          <p:val>
                                            <p:strVal val="#ppt_w"/>
                                          </p:val>
                                        </p:tav>
                                      </p:tavLst>
                                    </p:anim>
                                    <p:anim calcmode="lin" valueType="num">
                                      <p:cBhvr>
                                        <p:cTn id="17" dur="500" fill="hold"/>
                                        <p:tgtEl>
                                          <p:spTgt spid="36"/>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strVal val="4/3*#ppt_w"/>
                                          </p:val>
                                        </p:tav>
                                        <p:tav tm="100000">
                                          <p:val>
                                            <p:strVal val="#ppt_w"/>
                                          </p:val>
                                        </p:tav>
                                      </p:tavLst>
                                    </p:anim>
                                    <p:anim calcmode="lin" valueType="num">
                                      <p:cBhvr>
                                        <p:cTn id="21" dur="500" fill="hold"/>
                                        <p:tgtEl>
                                          <p:spTgt spid="34"/>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strVal val="4/3*#ppt_w"/>
                                          </p:val>
                                        </p:tav>
                                        <p:tav tm="100000">
                                          <p:val>
                                            <p:strVal val="#ppt_w"/>
                                          </p:val>
                                        </p:tav>
                                      </p:tavLst>
                                    </p:anim>
                                    <p:anim calcmode="lin" valueType="num">
                                      <p:cBhvr>
                                        <p:cTn id="25" dur="500" fill="hold"/>
                                        <p:tgtEl>
                                          <p:spTgt spid="35"/>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strVal val="4/3*#ppt_w"/>
                                          </p:val>
                                        </p:tav>
                                        <p:tav tm="100000">
                                          <p:val>
                                            <p:strVal val="#ppt_w"/>
                                          </p:val>
                                        </p:tav>
                                      </p:tavLst>
                                    </p:anim>
                                    <p:anim calcmode="lin" valueType="num">
                                      <p:cBhvr>
                                        <p:cTn id="29" dur="500" fill="hold"/>
                                        <p:tgtEl>
                                          <p:spTgt spid="39"/>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strVal val="4/3*#ppt_w"/>
                                          </p:val>
                                        </p:tav>
                                        <p:tav tm="100000">
                                          <p:val>
                                            <p:strVal val="#ppt_w"/>
                                          </p:val>
                                        </p:tav>
                                      </p:tavLst>
                                    </p:anim>
                                    <p:anim calcmode="lin" valueType="num">
                                      <p:cBhvr>
                                        <p:cTn id="33" dur="500" fill="hold"/>
                                        <p:tgtEl>
                                          <p:spTgt spid="3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762000" y="4648200"/>
            <a:ext cx="838200" cy="762000"/>
          </a:xfrm>
          <a:prstGeom prst="smileyFace">
            <a:avLst/>
          </a:prstGeom>
          <a:effectLst>
            <a:glow rad="101600">
              <a:schemeClr val="accent1">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5" name="Smiley Face 4"/>
          <p:cNvSpPr/>
          <p:nvPr/>
        </p:nvSpPr>
        <p:spPr>
          <a:xfrm>
            <a:off x="2971800" y="4648200"/>
            <a:ext cx="838200" cy="762000"/>
          </a:xfrm>
          <a:prstGeom prst="smileyFace">
            <a:avLst/>
          </a:prstGeom>
          <a:effectLst>
            <a:glow rad="101600">
              <a:schemeClr val="accent1">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6" name="Smiley Face 5"/>
          <p:cNvSpPr/>
          <p:nvPr/>
        </p:nvSpPr>
        <p:spPr>
          <a:xfrm>
            <a:off x="5105400" y="4648200"/>
            <a:ext cx="838200" cy="762000"/>
          </a:xfrm>
          <a:prstGeom prst="smileyFace">
            <a:avLst/>
          </a:prstGeom>
          <a:effectLst>
            <a:glow rad="101600">
              <a:schemeClr val="accent1">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7" name="Smiley Face 6"/>
          <p:cNvSpPr/>
          <p:nvPr/>
        </p:nvSpPr>
        <p:spPr>
          <a:xfrm>
            <a:off x="7391400" y="4648200"/>
            <a:ext cx="838200" cy="762000"/>
          </a:xfrm>
          <a:prstGeom prst="smileyFace">
            <a:avLst/>
          </a:prstGeom>
          <a:effectLst>
            <a:glow rad="101600">
              <a:schemeClr val="accent1">
                <a:lumMod val="60000"/>
                <a:lumOff val="40000"/>
                <a:alpha val="6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981200" y="38100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1" name="Smiley Face 10"/>
          <p:cNvSpPr/>
          <p:nvPr/>
        </p:nvSpPr>
        <p:spPr>
          <a:xfrm>
            <a:off x="3810000" y="38100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2" name="Smiley Face 11"/>
          <p:cNvSpPr/>
          <p:nvPr/>
        </p:nvSpPr>
        <p:spPr>
          <a:xfrm>
            <a:off x="5943600" y="39624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3" name="Smiley Face 12"/>
          <p:cNvSpPr/>
          <p:nvPr/>
        </p:nvSpPr>
        <p:spPr>
          <a:xfrm>
            <a:off x="6324600" y="51054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4" name="Smiley Face 13"/>
          <p:cNvSpPr/>
          <p:nvPr/>
        </p:nvSpPr>
        <p:spPr>
          <a:xfrm>
            <a:off x="4038600" y="51054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5" name="Smiley Face 14"/>
          <p:cNvSpPr/>
          <p:nvPr/>
        </p:nvSpPr>
        <p:spPr>
          <a:xfrm>
            <a:off x="1866900" y="51054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6" name="TextBox 15"/>
          <p:cNvSpPr txBox="1"/>
          <p:nvPr/>
        </p:nvSpPr>
        <p:spPr>
          <a:xfrm>
            <a:off x="2971800" y="1600200"/>
            <a:ext cx="3124200" cy="1077218"/>
          </a:xfrm>
          <a:prstGeom prst="rect">
            <a:avLst/>
          </a:prstGeom>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GOD</a:t>
            </a:r>
          </a:p>
          <a:p>
            <a:pPr algn="ctr"/>
            <a:r>
              <a:rPr lang="en-US" sz="32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(before creation)</a:t>
            </a:r>
            <a:endParaRPr lang="en-US" sz="3200" b="1" spc="50" dirty="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grpSp>
        <p:nvGrpSpPr>
          <p:cNvPr id="40" name="Group 39"/>
          <p:cNvGrpSpPr/>
          <p:nvPr/>
        </p:nvGrpSpPr>
        <p:grpSpPr>
          <a:xfrm>
            <a:off x="1477448" y="2677418"/>
            <a:ext cx="6036704" cy="2082374"/>
            <a:chOff x="1477448" y="2677418"/>
            <a:chExt cx="6036704" cy="2082374"/>
          </a:xfrm>
        </p:grpSpPr>
        <p:cxnSp>
          <p:nvCxnSpPr>
            <p:cNvPr id="20" name="Straight Arrow Connector 19"/>
            <p:cNvCxnSpPr>
              <a:stCxn id="16" idx="2"/>
              <a:endCxn id="7" idx="1"/>
            </p:cNvCxnSpPr>
            <p:nvPr/>
          </p:nvCxnSpPr>
          <p:spPr>
            <a:xfrm>
              <a:off x="4533900" y="2677418"/>
              <a:ext cx="2980252" cy="2082374"/>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2"/>
              <a:endCxn id="4" idx="7"/>
            </p:cNvCxnSpPr>
            <p:nvPr/>
          </p:nvCxnSpPr>
          <p:spPr>
            <a:xfrm flipH="1">
              <a:off x="1477448" y="2677418"/>
              <a:ext cx="3056452" cy="2082374"/>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2"/>
              <a:endCxn id="5" idx="0"/>
            </p:cNvCxnSpPr>
            <p:nvPr/>
          </p:nvCxnSpPr>
          <p:spPr>
            <a:xfrm flipH="1">
              <a:off x="3390900" y="2677418"/>
              <a:ext cx="1143000" cy="1970782"/>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2"/>
              <a:endCxn id="6" idx="0"/>
            </p:cNvCxnSpPr>
            <p:nvPr/>
          </p:nvCxnSpPr>
          <p:spPr>
            <a:xfrm>
              <a:off x="4533900" y="2677418"/>
              <a:ext cx="990600" cy="1970782"/>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980301" y="2983468"/>
            <a:ext cx="3191899" cy="646331"/>
          </a:xfrm>
          <a:prstGeom prst="rect">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dirty="0" smtClean="0">
                <a:solidFill>
                  <a:srgbClr val="FFFFFF"/>
                </a:solidFill>
              </a:rPr>
              <a:t>Holy Spirit and seeds of repentance</a:t>
            </a:r>
          </a:p>
          <a:p>
            <a:pPr algn="ctr"/>
            <a:r>
              <a:rPr lang="en-US" dirty="0" smtClean="0">
                <a:solidFill>
                  <a:srgbClr val="FFFFFF"/>
                </a:solidFill>
              </a:rPr>
              <a:t>Enabled to believe—SAVED!</a:t>
            </a:r>
            <a:endParaRPr lang="en-US" dirty="0">
              <a:solidFill>
                <a:srgbClr val="FFFFFF"/>
              </a:solidFill>
            </a:endParaRPr>
          </a:p>
        </p:txBody>
      </p:sp>
      <p:sp>
        <p:nvSpPr>
          <p:cNvPr id="34" name="TextBox 33"/>
          <p:cNvSpPr txBox="1"/>
          <p:nvPr/>
        </p:nvSpPr>
        <p:spPr>
          <a:xfrm>
            <a:off x="6156434" y="3901966"/>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5" name="TextBox 34"/>
          <p:cNvSpPr txBox="1"/>
          <p:nvPr/>
        </p:nvSpPr>
        <p:spPr>
          <a:xfrm>
            <a:off x="6525162" y="5052903"/>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6" name="TextBox 35"/>
          <p:cNvSpPr txBox="1"/>
          <p:nvPr/>
        </p:nvSpPr>
        <p:spPr>
          <a:xfrm>
            <a:off x="4022834" y="3823136"/>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7" name="TextBox 36"/>
          <p:cNvSpPr txBox="1"/>
          <p:nvPr/>
        </p:nvSpPr>
        <p:spPr>
          <a:xfrm>
            <a:off x="2194034" y="3810000"/>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8" name="TextBox 37"/>
          <p:cNvSpPr txBox="1"/>
          <p:nvPr/>
        </p:nvSpPr>
        <p:spPr>
          <a:xfrm>
            <a:off x="2073166" y="5068669"/>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39" name="TextBox 38"/>
          <p:cNvSpPr txBox="1"/>
          <p:nvPr/>
        </p:nvSpPr>
        <p:spPr>
          <a:xfrm>
            <a:off x="4226026" y="5094941"/>
            <a:ext cx="437940" cy="646331"/>
          </a:xfrm>
          <a:prstGeom prst="rect">
            <a:avLst/>
          </a:prstGeom>
          <a:noFill/>
        </p:spPr>
        <p:txBody>
          <a:bodyPr wrap="none" rtlCol="0">
            <a:spAutoFit/>
          </a:bodyPr>
          <a:lstStyle/>
          <a:p>
            <a:r>
              <a:rPr lang="en-US" sz="3600" dirty="0" smtClean="0">
                <a:solidFill>
                  <a:srgbClr val="C00000"/>
                </a:solidFill>
              </a:rPr>
              <a:t>X</a:t>
            </a:r>
            <a:endParaRPr lang="en-US" sz="3600" dirty="0">
              <a:solidFill>
                <a:srgbClr val="C00000"/>
              </a:solidFill>
            </a:endParaRPr>
          </a:p>
        </p:txBody>
      </p:sp>
      <p:sp>
        <p:nvSpPr>
          <p:cNvPr id="41" name="TextBox 40"/>
          <p:cNvSpPr txBox="1"/>
          <p:nvPr/>
        </p:nvSpPr>
        <p:spPr>
          <a:xfrm>
            <a:off x="6594374" y="2677417"/>
            <a:ext cx="2168626"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smtClean="0">
                <a:solidFill>
                  <a:srgbClr val="C00000"/>
                </a:solidFill>
              </a:rPr>
              <a:t>X - Everyone else foreordained to dishonor and wrath</a:t>
            </a:r>
            <a:endParaRPr lang="en-US" sz="2000" b="1" dirty="0">
              <a:solidFill>
                <a:srgbClr val="C00000"/>
              </a:solidFill>
            </a:endParaRPr>
          </a:p>
        </p:txBody>
      </p:sp>
      <p:sp>
        <p:nvSpPr>
          <p:cNvPr id="3" name="TextBox 2"/>
          <p:cNvSpPr txBox="1"/>
          <p:nvPr/>
        </p:nvSpPr>
        <p:spPr>
          <a:xfrm>
            <a:off x="762000" y="2363212"/>
            <a:ext cx="7619999" cy="3046988"/>
          </a:xfrm>
          <a:prstGeom prst="rect">
            <a:avLst/>
          </a:prstGeom>
          <a:effectLst>
            <a:glow rad="139700">
              <a:schemeClr val="accent4">
                <a:satMod val="175000"/>
                <a:alpha val="40000"/>
              </a:schemeClr>
            </a:glow>
            <a:outerShdw blurRad="38100" dist="25400" dir="5400000" rotWithShape="0">
              <a:srgbClr val="000000">
                <a:alpha val="40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800" dirty="0" smtClean="0">
                <a:solidFill>
                  <a:srgbClr val="C00000"/>
                </a:solidFill>
                <a:effectLst>
                  <a:outerShdw blurRad="38100" dist="38100" dir="2700000" algn="tl">
                    <a:srgbClr val="000000">
                      <a:alpha val="43137"/>
                    </a:srgbClr>
                  </a:outerShdw>
                </a:effectLst>
                <a:latin typeface="Arial Black" pitchFamily="34" charset="0"/>
              </a:rPr>
              <a:t>WARNING! </a:t>
            </a:r>
            <a:r>
              <a:rPr lang="en-US" sz="4800" dirty="0" smtClean="0">
                <a:latin typeface="Arial Black" pitchFamily="34" charset="0"/>
              </a:rPr>
              <a:t>This Is Not The Gospel of Jesus Christ, But of John Calvin!</a:t>
            </a:r>
            <a:endParaRPr lang="en-US" sz="4800" dirty="0">
              <a:latin typeface="Arial Black" pitchFamily="34" charset="0"/>
            </a:endParaRPr>
          </a:p>
        </p:txBody>
      </p:sp>
      <p:sp>
        <p:nvSpPr>
          <p:cNvPr id="8" name="TextBox 7"/>
          <p:cNvSpPr txBox="1"/>
          <p:nvPr/>
        </p:nvSpPr>
        <p:spPr>
          <a:xfrm>
            <a:off x="685800" y="2216527"/>
            <a:ext cx="3814250" cy="40318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dirty="0" smtClean="0"/>
              <a:t>“For </a:t>
            </a:r>
            <a:r>
              <a:rPr lang="en-US" sz="3200" dirty="0"/>
              <a:t>there is one God and one Mediator between God and men, the Man Christ Jesus</a:t>
            </a:r>
            <a:r>
              <a:rPr lang="en-US" sz="3200" dirty="0" smtClean="0"/>
              <a:t>,  </a:t>
            </a:r>
            <a:r>
              <a:rPr lang="en-US" sz="3200" dirty="0"/>
              <a:t>who gave Himself a ransom </a:t>
            </a:r>
            <a:r>
              <a:rPr lang="en-US" sz="3200" b="1" dirty="0">
                <a:solidFill>
                  <a:srgbClr val="C00000"/>
                </a:solidFill>
              </a:rPr>
              <a:t>for all</a:t>
            </a:r>
            <a:r>
              <a:rPr lang="en-US" sz="3200" dirty="0"/>
              <a:t>, to be testified in due </a:t>
            </a:r>
            <a:r>
              <a:rPr lang="en-US" sz="3200" dirty="0" smtClean="0"/>
              <a:t>time” (1 Tim. 2:5, 6)</a:t>
            </a:r>
            <a:endParaRPr lang="en-US" sz="3200" dirty="0"/>
          </a:p>
        </p:txBody>
      </p:sp>
      <p:sp>
        <p:nvSpPr>
          <p:cNvPr id="30" name="TextBox 29"/>
          <p:cNvSpPr txBox="1"/>
          <p:nvPr/>
        </p:nvSpPr>
        <p:spPr>
          <a:xfrm>
            <a:off x="4643950" y="2209800"/>
            <a:ext cx="3814250" cy="452431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dirty="0"/>
              <a:t>“The Lord is not slack concerning His promise, as some count slackness, but is longsuffering toward us, </a:t>
            </a:r>
            <a:r>
              <a:rPr lang="en-US" sz="3200" b="1" dirty="0">
                <a:solidFill>
                  <a:srgbClr val="C00000"/>
                </a:solidFill>
              </a:rPr>
              <a:t>not willing that any </a:t>
            </a:r>
            <a:r>
              <a:rPr lang="en-US" sz="3200" dirty="0"/>
              <a:t>should perish but that all should come to </a:t>
            </a:r>
            <a:r>
              <a:rPr lang="en-US" sz="3200" dirty="0" smtClean="0"/>
              <a:t>repentance” (2 Pet. 3:9)</a:t>
            </a:r>
            <a:endParaRPr lang="en-US" sz="3200" dirty="0"/>
          </a:p>
        </p:txBody>
      </p:sp>
      <p:sp>
        <p:nvSpPr>
          <p:cNvPr id="32" name="Title 1"/>
          <p:cNvSpPr>
            <a:spLocks noGrp="1"/>
          </p:cNvSpPr>
          <p:nvPr>
            <p:ph type="title"/>
          </p:nvPr>
        </p:nvSpPr>
        <p:spPr>
          <a:xfrm>
            <a:off x="457200" y="152400"/>
            <a:ext cx="8763000" cy="1143000"/>
          </a:xfrm>
        </p:spPr>
        <p:txBody>
          <a:bodyPr/>
          <a:lstStyle/>
          <a:p>
            <a:r>
              <a:rPr lang="en-US" sz="3200" dirty="0" smtClean="0"/>
              <a:t>Calvinism: God Unconditionally predetermines The </a:t>
            </a:r>
            <a:r>
              <a:rPr lang="en-US" sz="3600" dirty="0" smtClean="0"/>
              <a:t>Winners </a:t>
            </a:r>
            <a:r>
              <a:rPr lang="en-US" sz="3200" dirty="0" smtClean="0"/>
              <a:t>and </a:t>
            </a:r>
            <a:r>
              <a:rPr lang="en-US" sz="3600" dirty="0" smtClean="0"/>
              <a:t>Losers</a:t>
            </a:r>
            <a:r>
              <a:rPr lang="en-US" sz="3200" dirty="0" smtClean="0"/>
              <a:t>!</a:t>
            </a:r>
            <a:endParaRPr lang="en-US" sz="3200" dirty="0"/>
          </a:p>
        </p:txBody>
      </p:sp>
    </p:spTree>
    <p:extLst>
      <p:ext uri="{BB962C8B-B14F-4D97-AF65-F5344CB8AC3E}">
        <p14:creationId xmlns:p14="http://schemas.microsoft.com/office/powerpoint/2010/main" val="265585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7620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5" name="Smiley Face 4"/>
          <p:cNvSpPr/>
          <p:nvPr/>
        </p:nvSpPr>
        <p:spPr>
          <a:xfrm>
            <a:off x="29718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981200" y="3810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1" name="Smiley Face 10"/>
          <p:cNvSpPr/>
          <p:nvPr/>
        </p:nvSpPr>
        <p:spPr>
          <a:xfrm>
            <a:off x="3810000" y="3810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4" name="Smiley Face 13"/>
          <p:cNvSpPr/>
          <p:nvPr/>
        </p:nvSpPr>
        <p:spPr>
          <a:xfrm>
            <a:off x="4038600" y="5105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5" name="Smiley Face 14"/>
          <p:cNvSpPr/>
          <p:nvPr/>
        </p:nvSpPr>
        <p:spPr>
          <a:xfrm>
            <a:off x="1866900" y="5105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685800" y="2895600"/>
            <a:ext cx="4720650" cy="794802"/>
          </a:xfrm>
          <a:prstGeom prst="rightArrow">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dirty="0" smtClean="0">
                <a:solidFill>
                  <a:srgbClr val="FFFFFF"/>
                </a:solidFill>
              </a:rPr>
              <a:t>Conceived a </a:t>
            </a:r>
            <a:r>
              <a:rPr lang="en-US" sz="2000" u="sng" dirty="0" smtClean="0">
                <a:solidFill>
                  <a:srgbClr val="FFFFFF"/>
                </a:solidFill>
              </a:rPr>
              <a:t>place</a:t>
            </a:r>
            <a:r>
              <a:rPr lang="en-US" sz="2000" dirty="0" smtClean="0">
                <a:solidFill>
                  <a:srgbClr val="FFFFFF"/>
                </a:solidFill>
              </a:rPr>
              <a:t> where man could be saved!</a:t>
            </a:r>
            <a:endParaRPr lang="en-US" sz="2000" dirty="0">
              <a:solidFill>
                <a:srgbClr val="FFFFFF"/>
              </a:solidFill>
            </a:endParaRPr>
          </a:p>
        </p:txBody>
      </p:sp>
      <p:sp>
        <p:nvSpPr>
          <p:cNvPr id="3" name="Oval 2"/>
          <p:cNvSpPr/>
          <p:nvPr/>
        </p:nvSpPr>
        <p:spPr>
          <a:xfrm>
            <a:off x="5181600" y="25146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haroni" pitchFamily="2" charset="-79"/>
                <a:cs typeface="Aharoni" pitchFamily="2" charset="-79"/>
              </a:rPr>
              <a:t>IN CHRIST</a:t>
            </a:r>
            <a:endParaRPr lang="en-US" sz="3200" dirty="0">
              <a:latin typeface="Aharoni" pitchFamily="2" charset="-79"/>
              <a:cs typeface="Aharoni" pitchFamily="2" charset="-79"/>
            </a:endParaRPr>
          </a:p>
        </p:txBody>
      </p:sp>
      <p:sp>
        <p:nvSpPr>
          <p:cNvPr id="8" name="TextBox 7"/>
          <p:cNvSpPr txBox="1"/>
          <p:nvPr/>
        </p:nvSpPr>
        <p:spPr>
          <a:xfrm>
            <a:off x="6259919" y="4278868"/>
            <a:ext cx="1196161" cy="369332"/>
          </a:xfrm>
          <a:prstGeom prst="rect">
            <a:avLst/>
          </a:prstGeom>
          <a:noFill/>
        </p:spPr>
        <p:txBody>
          <a:bodyPr wrap="none" rtlCol="0">
            <a:spAutoFit/>
          </a:bodyPr>
          <a:lstStyle/>
          <a:p>
            <a:pPr algn="ctr"/>
            <a:r>
              <a:rPr lang="en-US" dirty="0" smtClean="0"/>
              <a:t>(the church)</a:t>
            </a:r>
            <a:endParaRPr lang="en-US" dirty="0"/>
          </a:p>
        </p:txBody>
      </p:sp>
      <p:sp>
        <p:nvSpPr>
          <p:cNvPr id="9" name="TextBox 8"/>
          <p:cNvSpPr txBox="1"/>
          <p:nvPr/>
        </p:nvSpPr>
        <p:spPr>
          <a:xfrm>
            <a:off x="685800" y="2514600"/>
            <a:ext cx="2073003" cy="461665"/>
          </a:xfrm>
          <a:prstGeom prst="rect">
            <a:avLst/>
          </a:prstGeom>
          <a:noFill/>
        </p:spPr>
        <p:txBody>
          <a:bodyPr wrap="none" rtlCol="0">
            <a:spAutoFit/>
          </a:bodyPr>
          <a:lstStyle/>
          <a:p>
            <a:r>
              <a:rPr lang="en-US" sz="2400" dirty="0" smtClean="0"/>
              <a:t>Ephesians 1:3, 4</a:t>
            </a:r>
            <a:endParaRPr lang="en-US" sz="2400" dirty="0"/>
          </a:p>
        </p:txBody>
      </p:sp>
      <p:sp>
        <p:nvSpPr>
          <p:cNvPr id="20" name="Title 1"/>
          <p:cNvSpPr>
            <a:spLocks noGrp="1"/>
          </p:cNvSpPr>
          <p:nvPr>
            <p:ph type="title"/>
          </p:nvPr>
        </p:nvSpPr>
        <p:spPr>
          <a:xfrm>
            <a:off x="457200" y="152400"/>
            <a:ext cx="8763000" cy="1143000"/>
          </a:xfrm>
        </p:spPr>
        <p:txBody>
          <a:bodyPr/>
          <a:lstStyle/>
          <a:p>
            <a:r>
              <a:rPr lang="en-US" sz="3200" cap="none" dirty="0" smtClean="0"/>
              <a:t>PURE CHRISTIANITY: GOD PREDETERMINES THE CONDITIONS FOR MAN TO MEET TO BE SAVED</a:t>
            </a:r>
            <a:endParaRPr lang="en-US" sz="3200" cap="none" dirty="0"/>
          </a:p>
        </p:txBody>
      </p:sp>
      <p:sp>
        <p:nvSpPr>
          <p:cNvPr id="19" name="TextBox 18"/>
          <p:cNvSpPr txBox="1"/>
          <p:nvPr/>
        </p:nvSpPr>
        <p:spPr>
          <a:xfrm>
            <a:off x="6858000" y="1600200"/>
            <a:ext cx="1947713" cy="523220"/>
          </a:xfrm>
          <a:prstGeom prst="rect">
            <a:avLst/>
          </a:prstGeom>
          <a:noFill/>
          <a:ln>
            <a:solidFill>
              <a:schemeClr val="accent1">
                <a:lumMod val="50000"/>
              </a:schemeClr>
            </a:solidFill>
          </a:ln>
        </p:spPr>
        <p:txBody>
          <a:bodyPr wrap="none" rtlCol="0">
            <a:spAutoFit/>
          </a:bodyPr>
          <a:lstStyle/>
          <a:p>
            <a:r>
              <a:rPr lang="en-US" sz="2800" dirty="0" smtClean="0"/>
              <a:t>God’s Choice</a:t>
            </a:r>
            <a:endParaRPr lang="en-US" sz="2800" dirty="0"/>
          </a:p>
        </p:txBody>
      </p:sp>
      <p:cxnSp>
        <p:nvCxnSpPr>
          <p:cNvPr id="22" name="Straight Arrow Connector 21"/>
          <p:cNvCxnSpPr>
            <a:stCxn id="19" idx="2"/>
          </p:cNvCxnSpPr>
          <p:nvPr/>
        </p:nvCxnSpPr>
        <p:spPr>
          <a:xfrm flipH="1">
            <a:off x="7315200" y="2123420"/>
            <a:ext cx="516657" cy="1000780"/>
          </a:xfrm>
          <a:prstGeom prst="straightConnector1">
            <a:avLst/>
          </a:prstGeom>
          <a:ln w="57150">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71800" y="1600200"/>
            <a:ext cx="3124200" cy="1077218"/>
          </a:xfrm>
          <a:prstGeom prst="rect">
            <a:avLst/>
          </a:prstGeom>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GOD</a:t>
            </a:r>
          </a:p>
          <a:p>
            <a:pPr algn="ctr"/>
            <a:r>
              <a:rPr lang="en-US" sz="32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(before creation)</a:t>
            </a:r>
            <a:endParaRPr lang="en-US" sz="3200" b="1" spc="50" dirty="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54928670"/>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7620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5" name="Smiley Face 4"/>
          <p:cNvSpPr/>
          <p:nvPr/>
        </p:nvSpPr>
        <p:spPr>
          <a:xfrm>
            <a:off x="29718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981200" y="3810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1" name="Smiley Face 10"/>
          <p:cNvSpPr/>
          <p:nvPr/>
        </p:nvSpPr>
        <p:spPr>
          <a:xfrm>
            <a:off x="3810000" y="3810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4" name="Smiley Face 13"/>
          <p:cNvSpPr/>
          <p:nvPr/>
        </p:nvSpPr>
        <p:spPr>
          <a:xfrm>
            <a:off x="4038600" y="5105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5" name="Smiley Face 14"/>
          <p:cNvSpPr/>
          <p:nvPr/>
        </p:nvSpPr>
        <p:spPr>
          <a:xfrm>
            <a:off x="1866900" y="5105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3" name="Oval 2"/>
          <p:cNvSpPr/>
          <p:nvPr/>
        </p:nvSpPr>
        <p:spPr>
          <a:xfrm>
            <a:off x="5181600" y="25146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FF"/>
                </a:solidFill>
                <a:latin typeface="Aharoni" pitchFamily="2" charset="-79"/>
                <a:cs typeface="Aharoni" pitchFamily="2" charset="-79"/>
              </a:rPr>
              <a:t>IN CHRIST</a:t>
            </a:r>
            <a:endParaRPr lang="en-US" sz="3200" dirty="0">
              <a:solidFill>
                <a:srgbClr val="FFFFFF"/>
              </a:solidFill>
              <a:latin typeface="Aharoni" pitchFamily="2" charset="-79"/>
              <a:cs typeface="Aharoni" pitchFamily="2" charset="-79"/>
            </a:endParaRPr>
          </a:p>
        </p:txBody>
      </p:sp>
      <p:sp>
        <p:nvSpPr>
          <p:cNvPr id="13" name="TextBox 12"/>
          <p:cNvSpPr txBox="1"/>
          <p:nvPr/>
        </p:nvSpPr>
        <p:spPr>
          <a:xfrm>
            <a:off x="6259919" y="4278868"/>
            <a:ext cx="1196161" cy="369332"/>
          </a:xfrm>
          <a:prstGeom prst="rect">
            <a:avLst/>
          </a:prstGeom>
          <a:noFill/>
        </p:spPr>
        <p:txBody>
          <a:bodyPr wrap="none" rtlCol="0">
            <a:spAutoFit/>
          </a:bodyPr>
          <a:lstStyle/>
          <a:p>
            <a:pPr algn="ctr"/>
            <a:r>
              <a:rPr lang="en-US" dirty="0" smtClean="0"/>
              <a:t>(the church)</a:t>
            </a:r>
            <a:endParaRPr lang="en-US" dirty="0"/>
          </a:p>
        </p:txBody>
      </p:sp>
      <p:sp useBgFill="1">
        <p:nvSpPr>
          <p:cNvPr id="17" name="TextBox 16"/>
          <p:cNvSpPr txBox="1"/>
          <p:nvPr/>
        </p:nvSpPr>
        <p:spPr>
          <a:xfrm>
            <a:off x="380999" y="1712416"/>
            <a:ext cx="2555873" cy="452431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“having </a:t>
            </a:r>
            <a:r>
              <a:rPr lang="en-US" sz="2400" dirty="0"/>
              <a:t>predestined us to </a:t>
            </a:r>
            <a:r>
              <a:rPr lang="en-US" sz="2400" dirty="0">
                <a:solidFill>
                  <a:schemeClr val="tx2"/>
                </a:solidFill>
              </a:rPr>
              <a:t>adoption</a:t>
            </a:r>
            <a:r>
              <a:rPr lang="en-US" sz="2400" dirty="0"/>
              <a:t> as sons by Jesus Christ to Himself, according to the good pleasure of His </a:t>
            </a:r>
            <a:r>
              <a:rPr lang="en-US" sz="2400" dirty="0" smtClean="0"/>
              <a:t>will, to </a:t>
            </a:r>
            <a:r>
              <a:rPr lang="en-US" sz="2400" dirty="0"/>
              <a:t>the praise of the glory of His grace, by which He has made us accepted </a:t>
            </a:r>
            <a:r>
              <a:rPr lang="en-US" sz="2400" dirty="0">
                <a:solidFill>
                  <a:schemeClr val="tx2"/>
                </a:solidFill>
              </a:rPr>
              <a:t>in the </a:t>
            </a:r>
            <a:r>
              <a:rPr lang="en-US" sz="2400" dirty="0" smtClean="0">
                <a:solidFill>
                  <a:schemeClr val="tx2"/>
                </a:solidFill>
              </a:rPr>
              <a:t>Beloved</a:t>
            </a:r>
            <a:r>
              <a:rPr lang="en-US" sz="2400" dirty="0" smtClean="0"/>
              <a:t>” </a:t>
            </a:r>
            <a:br>
              <a:rPr lang="en-US" sz="2400" dirty="0" smtClean="0"/>
            </a:br>
            <a:r>
              <a:rPr lang="en-US" sz="2400" dirty="0" smtClean="0"/>
              <a:t>(Eph. 1:5, 6)</a:t>
            </a:r>
            <a:endParaRPr lang="en-US" sz="2400" dirty="0"/>
          </a:p>
        </p:txBody>
      </p:sp>
      <p:sp>
        <p:nvSpPr>
          <p:cNvPr id="33" name="TextBox 32"/>
          <p:cNvSpPr txBox="1"/>
          <p:nvPr/>
        </p:nvSpPr>
        <p:spPr>
          <a:xfrm>
            <a:off x="2936873" y="2743200"/>
            <a:ext cx="3006727" cy="1406188"/>
          </a:xfrm>
          <a:prstGeom prst="rightArrow">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dirty="0" smtClean="0">
                <a:solidFill>
                  <a:srgbClr val="FFFFFF"/>
                </a:solidFill>
              </a:rPr>
              <a:t>Conceived a </a:t>
            </a:r>
            <a:r>
              <a:rPr lang="en-US" sz="2000" u="sng" dirty="0" smtClean="0">
                <a:solidFill>
                  <a:srgbClr val="FFFFFF"/>
                </a:solidFill>
              </a:rPr>
              <a:t>plan</a:t>
            </a:r>
            <a:r>
              <a:rPr lang="en-US" sz="2000" dirty="0" smtClean="0">
                <a:solidFill>
                  <a:srgbClr val="FFFFFF"/>
                </a:solidFill>
              </a:rPr>
              <a:t> for man </a:t>
            </a:r>
            <a:br>
              <a:rPr lang="en-US" sz="2000" dirty="0" smtClean="0">
                <a:solidFill>
                  <a:srgbClr val="FFFFFF"/>
                </a:solidFill>
              </a:rPr>
            </a:br>
            <a:r>
              <a:rPr lang="en-US" sz="2000" dirty="0" smtClean="0">
                <a:solidFill>
                  <a:srgbClr val="FFFFFF"/>
                </a:solidFill>
              </a:rPr>
              <a:t>to be adopted to be saved!</a:t>
            </a:r>
            <a:endParaRPr lang="en-US" sz="2000" dirty="0">
              <a:solidFill>
                <a:srgbClr val="FFFFFF"/>
              </a:solidFill>
            </a:endParaRPr>
          </a:p>
        </p:txBody>
      </p:sp>
      <p:sp>
        <p:nvSpPr>
          <p:cNvPr id="16" name="TextBox 15"/>
          <p:cNvSpPr txBox="1"/>
          <p:nvPr/>
        </p:nvSpPr>
        <p:spPr>
          <a:xfrm>
            <a:off x="2971800" y="1600200"/>
            <a:ext cx="3124200" cy="1077218"/>
          </a:xfrm>
          <a:prstGeom prst="rect">
            <a:avLst/>
          </a:prstGeom>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GOD</a:t>
            </a:r>
          </a:p>
          <a:p>
            <a:pPr algn="ctr"/>
            <a:r>
              <a:rPr lang="en-US" sz="32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(before creation)</a:t>
            </a:r>
            <a:endParaRPr lang="en-US" sz="3200" b="1" spc="50" dirty="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endParaRPr>
          </a:p>
        </p:txBody>
      </p:sp>
      <p:sp>
        <p:nvSpPr>
          <p:cNvPr id="19" name="Title 1"/>
          <p:cNvSpPr>
            <a:spLocks noGrp="1"/>
          </p:cNvSpPr>
          <p:nvPr>
            <p:ph type="title"/>
          </p:nvPr>
        </p:nvSpPr>
        <p:spPr>
          <a:xfrm>
            <a:off x="457200" y="152400"/>
            <a:ext cx="8763000" cy="1143000"/>
          </a:xfrm>
        </p:spPr>
        <p:txBody>
          <a:bodyPr/>
          <a:lstStyle/>
          <a:p>
            <a:r>
              <a:rPr lang="en-US" sz="3200" cap="none" dirty="0" smtClean="0"/>
              <a:t>PURE CHRISTIANITY: GOD PREDETERMINES THE CONDITIONS FOR MAN TO MEET TO BE SAVED</a:t>
            </a:r>
            <a:endParaRPr lang="en-US" sz="3200" cap="none" dirty="0"/>
          </a:p>
        </p:txBody>
      </p:sp>
    </p:spTree>
    <p:extLst>
      <p:ext uri="{BB962C8B-B14F-4D97-AF65-F5344CB8AC3E}">
        <p14:creationId xmlns:p14="http://schemas.microsoft.com/office/powerpoint/2010/main" val="25671748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762000" y="4648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981200" y="3810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5" name="Smiley Face 14"/>
          <p:cNvSpPr/>
          <p:nvPr/>
        </p:nvSpPr>
        <p:spPr>
          <a:xfrm>
            <a:off x="1866900" y="5105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3" name="Oval 2"/>
          <p:cNvSpPr/>
          <p:nvPr/>
        </p:nvSpPr>
        <p:spPr>
          <a:xfrm>
            <a:off x="5181600" y="25146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FF"/>
                </a:solidFill>
                <a:latin typeface="Aharoni" pitchFamily="2" charset="-79"/>
                <a:cs typeface="Aharoni" pitchFamily="2" charset="-79"/>
              </a:rPr>
              <a:t>IN CHRIST</a:t>
            </a:r>
            <a:endParaRPr lang="en-US" sz="3200" dirty="0">
              <a:solidFill>
                <a:srgbClr val="FFFFFF"/>
              </a:solidFill>
              <a:latin typeface="Aharoni" pitchFamily="2" charset="-79"/>
              <a:cs typeface="Aharoni" pitchFamily="2" charset="-79"/>
            </a:endParaRPr>
          </a:p>
        </p:txBody>
      </p:sp>
      <p:sp>
        <p:nvSpPr>
          <p:cNvPr id="13" name="TextBox 12"/>
          <p:cNvSpPr txBox="1"/>
          <p:nvPr/>
        </p:nvSpPr>
        <p:spPr>
          <a:xfrm>
            <a:off x="6259919" y="4278868"/>
            <a:ext cx="1196161" cy="369332"/>
          </a:xfrm>
          <a:prstGeom prst="rect">
            <a:avLst/>
          </a:prstGeom>
          <a:noFill/>
        </p:spPr>
        <p:txBody>
          <a:bodyPr wrap="none" rtlCol="0">
            <a:spAutoFit/>
          </a:bodyPr>
          <a:lstStyle/>
          <a:p>
            <a:pPr algn="ctr"/>
            <a:r>
              <a:rPr lang="en-US" dirty="0" smtClean="0"/>
              <a:t>(the church)</a:t>
            </a:r>
            <a:endParaRPr lang="en-US" dirty="0"/>
          </a:p>
        </p:txBody>
      </p:sp>
      <p:sp useBgFill="1">
        <p:nvSpPr>
          <p:cNvPr id="17" name="TextBox 16"/>
          <p:cNvSpPr txBox="1"/>
          <p:nvPr/>
        </p:nvSpPr>
        <p:spPr>
          <a:xfrm>
            <a:off x="380999" y="2081748"/>
            <a:ext cx="2555873" cy="37856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“In </a:t>
            </a:r>
            <a:r>
              <a:rPr lang="en-US" sz="2400" dirty="0"/>
              <a:t>whom ye also trusted, after that ye </a:t>
            </a:r>
            <a:r>
              <a:rPr lang="en-US" sz="2400" dirty="0">
                <a:solidFill>
                  <a:schemeClr val="tx2"/>
                </a:solidFill>
              </a:rPr>
              <a:t>heard</a:t>
            </a:r>
            <a:r>
              <a:rPr lang="en-US" sz="2400" dirty="0"/>
              <a:t> the word of truth, the gospel of your salvation: in whom also </a:t>
            </a:r>
            <a:r>
              <a:rPr lang="en-US" sz="2400" dirty="0">
                <a:solidFill>
                  <a:schemeClr val="tx2"/>
                </a:solidFill>
              </a:rPr>
              <a:t>after that ye believed, </a:t>
            </a:r>
            <a:r>
              <a:rPr lang="en-US" sz="2400" dirty="0"/>
              <a:t>ye were sealed with that holy Spirit of </a:t>
            </a:r>
            <a:r>
              <a:rPr lang="en-US" sz="2400" dirty="0" smtClean="0"/>
              <a:t>promise” (Eph. 1:13, </a:t>
            </a:r>
            <a:r>
              <a:rPr lang="en-US" sz="2400" dirty="0" err="1" smtClean="0"/>
              <a:t>KJV</a:t>
            </a:r>
            <a:r>
              <a:rPr lang="en-US" sz="2400" dirty="0" smtClean="0"/>
              <a:t>)</a:t>
            </a:r>
            <a:endParaRPr lang="en-US" sz="2400" dirty="0"/>
          </a:p>
        </p:txBody>
      </p:sp>
      <p:sp>
        <p:nvSpPr>
          <p:cNvPr id="33" name="TextBox 32"/>
          <p:cNvSpPr txBox="1"/>
          <p:nvPr/>
        </p:nvSpPr>
        <p:spPr>
          <a:xfrm>
            <a:off x="2936873" y="2743200"/>
            <a:ext cx="3006727" cy="1406188"/>
          </a:xfrm>
          <a:prstGeom prst="rightArrow">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dirty="0" smtClean="0">
                <a:solidFill>
                  <a:srgbClr val="FFFFFF"/>
                </a:solidFill>
              </a:rPr>
              <a:t>Conceived a </a:t>
            </a:r>
            <a:r>
              <a:rPr lang="en-US" sz="2000" u="sng" dirty="0" smtClean="0">
                <a:solidFill>
                  <a:srgbClr val="FFFFFF"/>
                </a:solidFill>
              </a:rPr>
              <a:t>plan</a:t>
            </a:r>
            <a:r>
              <a:rPr lang="en-US" sz="2000" dirty="0" smtClean="0">
                <a:solidFill>
                  <a:srgbClr val="FFFFFF"/>
                </a:solidFill>
              </a:rPr>
              <a:t> for man </a:t>
            </a:r>
            <a:br>
              <a:rPr lang="en-US" sz="2000" dirty="0" smtClean="0">
                <a:solidFill>
                  <a:srgbClr val="FFFFFF"/>
                </a:solidFill>
              </a:rPr>
            </a:br>
            <a:r>
              <a:rPr lang="en-US" sz="2000" dirty="0" smtClean="0">
                <a:solidFill>
                  <a:srgbClr val="FFFFFF"/>
                </a:solidFill>
              </a:rPr>
              <a:t>to be adopted to be saved!</a:t>
            </a:r>
            <a:endParaRPr lang="en-US" sz="2000" dirty="0">
              <a:solidFill>
                <a:srgbClr val="FFFFFF"/>
              </a:solidFill>
            </a:endParaRPr>
          </a:p>
        </p:txBody>
      </p:sp>
      <p:sp>
        <p:nvSpPr>
          <p:cNvPr id="16" name="TextBox 15"/>
          <p:cNvSpPr txBox="1"/>
          <p:nvPr/>
        </p:nvSpPr>
        <p:spPr>
          <a:xfrm>
            <a:off x="2971800" y="1600200"/>
            <a:ext cx="3124200" cy="1077218"/>
          </a:xfrm>
          <a:prstGeom prst="rect">
            <a:avLst/>
          </a:prstGeom>
          <a:effectLst>
            <a:glow rad="101600">
              <a:srgbClr val="FFFF00">
                <a:alpha val="60000"/>
              </a:srgbClr>
            </a:glow>
          </a:effectLst>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GOD</a:t>
            </a:r>
          </a:p>
          <a:p>
            <a:pPr algn="ctr"/>
            <a:r>
              <a:rPr lang="en-US" sz="3200" b="1" spc="50" dirty="0" smtClean="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rPr>
              <a:t>(before creation)</a:t>
            </a:r>
            <a:endParaRPr lang="en-US" sz="3200" b="1" spc="50" dirty="0">
              <a:ln w="11430"/>
              <a:gradFill>
                <a:gsLst>
                  <a:gs pos="25000">
                    <a:srgbClr val="CC8E60">
                      <a:satMod val="155000"/>
                    </a:srgbClr>
                  </a:gs>
                  <a:gs pos="100000">
                    <a:srgbClr val="CC8E60">
                      <a:shade val="45000"/>
                      <a:satMod val="165000"/>
                    </a:srgbClr>
                  </a:gs>
                </a:gsLst>
                <a:lin ang="5400000"/>
              </a:gradFill>
              <a:effectLst>
                <a:outerShdw blurRad="76200" dist="50800" dir="5400000" algn="tl" rotWithShape="0">
                  <a:srgbClr val="000000">
                    <a:alpha val="65000"/>
                  </a:srgbClr>
                </a:outerShdw>
              </a:effectLst>
            </a:endParaRPr>
          </a:p>
        </p:txBody>
      </p:sp>
      <p:sp>
        <p:nvSpPr>
          <p:cNvPr id="19" name="Title 1"/>
          <p:cNvSpPr>
            <a:spLocks noGrp="1"/>
          </p:cNvSpPr>
          <p:nvPr>
            <p:ph type="title"/>
          </p:nvPr>
        </p:nvSpPr>
        <p:spPr>
          <a:xfrm>
            <a:off x="457200" y="152400"/>
            <a:ext cx="8763000" cy="1143000"/>
          </a:xfrm>
        </p:spPr>
        <p:txBody>
          <a:bodyPr/>
          <a:lstStyle/>
          <a:p>
            <a:r>
              <a:rPr lang="en-US" sz="3200" cap="none" dirty="0" smtClean="0"/>
              <a:t>PURE CHRISTIANITY: GOD PREDETERMINES THE CONDITIONS FOR MAN TO MEET TO BE SAVED</a:t>
            </a:r>
            <a:endParaRPr lang="en-US" sz="3200" cap="none" dirty="0"/>
          </a:p>
        </p:txBody>
      </p:sp>
      <p:sp>
        <p:nvSpPr>
          <p:cNvPr id="2" name="TextBox 1"/>
          <p:cNvSpPr txBox="1"/>
          <p:nvPr/>
        </p:nvSpPr>
        <p:spPr>
          <a:xfrm>
            <a:off x="2895600" y="5105400"/>
            <a:ext cx="3365024" cy="830997"/>
          </a:xfrm>
          <a:prstGeom prst="rect">
            <a:avLst/>
          </a:prstGeom>
          <a:noFill/>
        </p:spPr>
        <p:txBody>
          <a:bodyPr wrap="none" rtlCol="0">
            <a:spAutoFit/>
          </a:bodyPr>
          <a:lstStyle/>
          <a:p>
            <a:r>
              <a:rPr lang="en-US" sz="2400" dirty="0" smtClean="0"/>
              <a:t>After Believed</a:t>
            </a:r>
          </a:p>
          <a:p>
            <a:r>
              <a:rPr lang="en-US" sz="2400" dirty="0" smtClean="0"/>
              <a:t>Then Sealed with Holy Spirit</a:t>
            </a:r>
            <a:endParaRPr lang="en-US" sz="2400" dirty="0"/>
          </a:p>
        </p:txBody>
      </p:sp>
      <p:sp>
        <p:nvSpPr>
          <p:cNvPr id="6" name="TextBox 5"/>
          <p:cNvSpPr txBox="1"/>
          <p:nvPr/>
        </p:nvSpPr>
        <p:spPr>
          <a:xfrm>
            <a:off x="2971800" y="6019800"/>
            <a:ext cx="3642792" cy="461665"/>
          </a:xfrm>
          <a:prstGeom prst="rect">
            <a:avLst/>
          </a:prstGeom>
          <a:noFill/>
        </p:spPr>
        <p:txBody>
          <a:bodyPr wrap="none" rtlCol="0">
            <a:spAutoFit/>
          </a:bodyPr>
          <a:lstStyle/>
          <a:p>
            <a:r>
              <a:rPr lang="en-US" sz="2400" dirty="0" smtClean="0">
                <a:solidFill>
                  <a:schemeClr val="tx2"/>
                </a:solidFill>
              </a:rPr>
              <a:t>NOT given the Spirit to Believe</a:t>
            </a:r>
            <a:endParaRPr lang="en-US" sz="2400" dirty="0">
              <a:solidFill>
                <a:schemeClr val="tx2"/>
              </a:solidFill>
            </a:endParaRPr>
          </a:p>
        </p:txBody>
      </p:sp>
    </p:spTree>
    <p:extLst>
      <p:ext uri="{BB962C8B-B14F-4D97-AF65-F5344CB8AC3E}">
        <p14:creationId xmlns:p14="http://schemas.microsoft.com/office/powerpoint/2010/main" val="31590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miley Face 15"/>
          <p:cNvSpPr/>
          <p:nvPr/>
        </p:nvSpPr>
        <p:spPr>
          <a:xfrm>
            <a:off x="2438400" y="3429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3" name="Oval 2"/>
          <p:cNvSpPr/>
          <p:nvPr/>
        </p:nvSpPr>
        <p:spPr>
          <a:xfrm>
            <a:off x="5181600" y="30480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FF"/>
                </a:solidFill>
                <a:latin typeface="Aharoni" pitchFamily="2" charset="-79"/>
                <a:cs typeface="Aharoni" pitchFamily="2" charset="-79"/>
              </a:rPr>
              <a:t>IN CHRIST</a:t>
            </a:r>
            <a:endParaRPr lang="en-US" sz="3200" dirty="0">
              <a:solidFill>
                <a:srgbClr val="FFFFFF"/>
              </a:solidFill>
              <a:latin typeface="Aharoni" pitchFamily="2" charset="-79"/>
              <a:cs typeface="Aharoni" pitchFamily="2" charset="-79"/>
            </a:endParaRPr>
          </a:p>
        </p:txBody>
      </p:sp>
      <p:sp>
        <p:nvSpPr>
          <p:cNvPr id="33" name="TextBox 32"/>
          <p:cNvSpPr txBox="1"/>
          <p:nvPr/>
        </p:nvSpPr>
        <p:spPr>
          <a:xfrm>
            <a:off x="685800" y="3651349"/>
            <a:ext cx="5098286" cy="2139851"/>
          </a:xfrm>
          <a:prstGeom prst="rightArrow">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solidFill>
                  <a:srgbClr val="FFFFFF"/>
                </a:solidFill>
              </a:rPr>
              <a:t>ADOPTION: hear, believe, repent, confess, be baptized!</a:t>
            </a:r>
            <a:endParaRPr lang="en-US" sz="3200" dirty="0">
              <a:solidFill>
                <a:srgbClr val="FFFFFF"/>
              </a:solidFill>
            </a:endParaRPr>
          </a:p>
        </p:txBody>
      </p:sp>
      <p:sp>
        <p:nvSpPr>
          <p:cNvPr id="4" name="Smiley Face 3"/>
          <p:cNvSpPr/>
          <p:nvPr/>
        </p:nvSpPr>
        <p:spPr>
          <a:xfrm>
            <a:off x="990600" y="5410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447800" y="31242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1" name="Smiley Face 10"/>
          <p:cNvSpPr/>
          <p:nvPr/>
        </p:nvSpPr>
        <p:spPr>
          <a:xfrm>
            <a:off x="3733800" y="3200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259919" y="4812268"/>
            <a:ext cx="1196161" cy="369332"/>
          </a:xfrm>
          <a:prstGeom prst="rect">
            <a:avLst/>
          </a:prstGeom>
          <a:noFill/>
        </p:spPr>
        <p:txBody>
          <a:bodyPr wrap="none" rtlCol="0">
            <a:spAutoFit/>
          </a:bodyPr>
          <a:lstStyle/>
          <a:p>
            <a:pPr algn="ctr"/>
            <a:r>
              <a:rPr lang="en-US" dirty="0" smtClean="0"/>
              <a:t>(the church)</a:t>
            </a:r>
            <a:endParaRPr lang="en-US" dirty="0"/>
          </a:p>
        </p:txBody>
      </p:sp>
      <p:sp>
        <p:nvSpPr>
          <p:cNvPr id="19" name="Title 1"/>
          <p:cNvSpPr>
            <a:spLocks noGrp="1"/>
          </p:cNvSpPr>
          <p:nvPr>
            <p:ph type="title"/>
          </p:nvPr>
        </p:nvSpPr>
        <p:spPr>
          <a:xfrm>
            <a:off x="457200" y="152400"/>
            <a:ext cx="8763000" cy="1143000"/>
          </a:xfrm>
        </p:spPr>
        <p:txBody>
          <a:bodyPr/>
          <a:lstStyle/>
          <a:p>
            <a:r>
              <a:rPr lang="en-US" sz="3600" cap="none" dirty="0" smtClean="0"/>
              <a:t>“I </a:t>
            </a:r>
            <a:r>
              <a:rPr lang="en-US" sz="3600" cap="none" dirty="0"/>
              <a:t>have not come to call the righteous, but sinners, to </a:t>
            </a:r>
            <a:r>
              <a:rPr lang="en-US" sz="3600" cap="none" dirty="0" smtClean="0"/>
              <a:t>repentance” (Lk. 5:32)</a:t>
            </a:r>
            <a:endParaRPr lang="en-US" sz="3600" cap="none" dirty="0"/>
          </a:p>
        </p:txBody>
      </p:sp>
      <p:sp>
        <p:nvSpPr>
          <p:cNvPr id="7" name="TextBox 6"/>
          <p:cNvSpPr txBox="1"/>
          <p:nvPr/>
        </p:nvSpPr>
        <p:spPr>
          <a:xfrm>
            <a:off x="2964726" y="5334000"/>
            <a:ext cx="1683474" cy="646331"/>
          </a:xfrm>
          <a:prstGeom prst="rect">
            <a:avLst/>
          </a:prstGeom>
          <a:noFill/>
        </p:spPr>
        <p:txBody>
          <a:bodyPr wrap="none" rtlCol="0">
            <a:spAutoFit/>
          </a:bodyPr>
          <a:lstStyle/>
          <a:p>
            <a:r>
              <a:rPr lang="en-US" dirty="0" smtClean="0"/>
              <a:t>Romans 8:14</a:t>
            </a:r>
          </a:p>
          <a:p>
            <a:r>
              <a:rPr lang="en-US" dirty="0" smtClean="0"/>
              <a:t>Galatians </a:t>
            </a:r>
            <a:r>
              <a:rPr lang="en-US" dirty="0" smtClean="0"/>
              <a:t>3:26-28</a:t>
            </a:r>
            <a:endParaRPr lang="en-US" dirty="0"/>
          </a:p>
        </p:txBody>
      </p:sp>
      <p:sp>
        <p:nvSpPr>
          <p:cNvPr id="8" name="TextBox 7"/>
          <p:cNvSpPr txBox="1"/>
          <p:nvPr/>
        </p:nvSpPr>
        <p:spPr>
          <a:xfrm>
            <a:off x="495300" y="1447800"/>
            <a:ext cx="8305800" cy="1815882"/>
          </a:xfrm>
          <a:prstGeom prst="rect">
            <a:avLst/>
          </a:prstGeom>
          <a:noFill/>
        </p:spPr>
        <p:txBody>
          <a:bodyPr wrap="square" rtlCol="0">
            <a:spAutoFit/>
          </a:bodyPr>
          <a:lstStyle/>
          <a:p>
            <a:r>
              <a:rPr lang="en-US" sz="2800" dirty="0" smtClean="0"/>
              <a:t>“that </a:t>
            </a:r>
            <a:r>
              <a:rPr lang="en-US" sz="2800" dirty="0"/>
              <a:t>at that time you were </a:t>
            </a:r>
            <a:r>
              <a:rPr lang="en-US" sz="2800" dirty="0">
                <a:solidFill>
                  <a:schemeClr val="tx2"/>
                </a:solidFill>
              </a:rPr>
              <a:t>without </a:t>
            </a:r>
            <a:r>
              <a:rPr lang="en-US" sz="2800" dirty="0" smtClean="0">
                <a:solidFill>
                  <a:schemeClr val="tx2"/>
                </a:solidFill>
              </a:rPr>
              <a:t>Christ</a:t>
            </a:r>
            <a:r>
              <a:rPr lang="en-US" sz="2800" dirty="0" smtClean="0"/>
              <a:t>…having </a:t>
            </a:r>
            <a:r>
              <a:rPr lang="en-US" sz="2800" dirty="0">
                <a:solidFill>
                  <a:schemeClr val="tx2"/>
                </a:solidFill>
              </a:rPr>
              <a:t>no hope </a:t>
            </a:r>
            <a:r>
              <a:rPr lang="en-US" sz="2800" dirty="0"/>
              <a:t>and </a:t>
            </a:r>
            <a:r>
              <a:rPr lang="en-US" sz="2800" dirty="0">
                <a:solidFill>
                  <a:schemeClr val="tx2"/>
                </a:solidFill>
              </a:rPr>
              <a:t>without God </a:t>
            </a:r>
            <a:r>
              <a:rPr lang="en-US" sz="2800" dirty="0"/>
              <a:t>in the </a:t>
            </a:r>
            <a:r>
              <a:rPr lang="en-US" sz="2800" dirty="0" smtClean="0"/>
              <a:t>world. But </a:t>
            </a:r>
            <a:r>
              <a:rPr lang="en-US" sz="2800" dirty="0"/>
              <a:t>now in Christ Jesus you who once were far off have been brought </a:t>
            </a:r>
            <a:r>
              <a:rPr lang="en-US" sz="2800" dirty="0">
                <a:solidFill>
                  <a:srgbClr val="92D050"/>
                </a:solidFill>
              </a:rPr>
              <a:t>near</a:t>
            </a:r>
            <a:r>
              <a:rPr lang="en-US" sz="2800" dirty="0"/>
              <a:t> by the blood of </a:t>
            </a:r>
            <a:r>
              <a:rPr lang="en-US" sz="2800" dirty="0" smtClean="0"/>
              <a:t>Christ” (Eph. 2:12, 13)</a:t>
            </a:r>
            <a:endParaRPr lang="en-US" sz="2800" dirty="0"/>
          </a:p>
        </p:txBody>
      </p:sp>
      <p:sp>
        <p:nvSpPr>
          <p:cNvPr id="17" name="Smiley Face 16"/>
          <p:cNvSpPr/>
          <p:nvPr/>
        </p:nvSpPr>
        <p:spPr>
          <a:xfrm>
            <a:off x="2667000" y="60198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0" name="Smiley Face 19"/>
          <p:cNvSpPr/>
          <p:nvPr/>
        </p:nvSpPr>
        <p:spPr>
          <a:xfrm>
            <a:off x="4648200" y="57912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915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750" fill="hold"/>
                                        <p:tgtEl>
                                          <p:spTgt spid="33"/>
                                        </p:tgtEl>
                                        <p:attrNameLst>
                                          <p:attrName>ppt_x</p:attrName>
                                        </p:attrNameLst>
                                      </p:cBhvr>
                                      <p:tavLst>
                                        <p:tav tm="0">
                                          <p:val>
                                            <p:strVal val="0-#ppt_w/2"/>
                                          </p:val>
                                        </p:tav>
                                        <p:tav tm="100000">
                                          <p:val>
                                            <p:strVal val="#ppt_x"/>
                                          </p:val>
                                        </p:tav>
                                      </p:tavLst>
                                    </p:anim>
                                    <p:anim calcmode="lin" valueType="num">
                                      <p:cBhvr additive="base">
                                        <p:cTn id="8" dur="175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181600" y="30480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FF"/>
                </a:solidFill>
                <a:latin typeface="Aharoni" pitchFamily="2" charset="-79"/>
                <a:cs typeface="Aharoni" pitchFamily="2" charset="-79"/>
              </a:rPr>
              <a:t>IN CHRIST</a:t>
            </a:r>
            <a:endParaRPr lang="en-US" sz="3200" dirty="0">
              <a:solidFill>
                <a:srgbClr val="FFFFFF"/>
              </a:solidFill>
              <a:latin typeface="Aharoni" pitchFamily="2" charset="-79"/>
              <a:cs typeface="Aharoni" pitchFamily="2" charset="-79"/>
            </a:endParaRPr>
          </a:p>
        </p:txBody>
      </p:sp>
      <p:sp>
        <p:nvSpPr>
          <p:cNvPr id="33" name="TextBox 32"/>
          <p:cNvSpPr txBox="1"/>
          <p:nvPr/>
        </p:nvSpPr>
        <p:spPr>
          <a:xfrm>
            <a:off x="685800" y="3651349"/>
            <a:ext cx="5098286" cy="2139851"/>
          </a:xfrm>
          <a:prstGeom prst="rightArrow">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solidFill>
                  <a:srgbClr val="FFFFFF"/>
                </a:solidFill>
              </a:rPr>
              <a:t>ADOPTION: hear, believe, repent, confess, be baptized!</a:t>
            </a:r>
            <a:endParaRPr lang="en-US" sz="3200" dirty="0">
              <a:solidFill>
                <a:srgbClr val="FFFFFF"/>
              </a:solidFill>
            </a:endParaRPr>
          </a:p>
        </p:txBody>
      </p:sp>
      <p:sp>
        <p:nvSpPr>
          <p:cNvPr id="4" name="Smiley Face 3"/>
          <p:cNvSpPr/>
          <p:nvPr/>
        </p:nvSpPr>
        <p:spPr>
          <a:xfrm>
            <a:off x="990600" y="5410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5" name="Smiley Face 4"/>
          <p:cNvSpPr/>
          <p:nvPr/>
        </p:nvSpPr>
        <p:spPr>
          <a:xfrm>
            <a:off x="5486400" y="3733800"/>
            <a:ext cx="838200" cy="762000"/>
          </a:xfrm>
          <a:prstGeom prst="smileyFace">
            <a:avLst>
              <a:gd name="adj" fmla="val 4653"/>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447800" y="31242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4" name="Smiley Face 13"/>
          <p:cNvSpPr/>
          <p:nvPr/>
        </p:nvSpPr>
        <p:spPr>
          <a:xfrm>
            <a:off x="7036980" y="32766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5" name="Smiley Face 14"/>
          <p:cNvSpPr/>
          <p:nvPr/>
        </p:nvSpPr>
        <p:spPr>
          <a:xfrm>
            <a:off x="6438900" y="54102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259919" y="4812268"/>
            <a:ext cx="1196161" cy="369332"/>
          </a:xfrm>
          <a:prstGeom prst="rect">
            <a:avLst/>
          </a:prstGeom>
          <a:noFill/>
        </p:spPr>
        <p:txBody>
          <a:bodyPr wrap="none" rtlCol="0">
            <a:spAutoFit/>
          </a:bodyPr>
          <a:lstStyle/>
          <a:p>
            <a:pPr algn="ctr"/>
            <a:r>
              <a:rPr lang="en-US" dirty="0" smtClean="0"/>
              <a:t>(the church)</a:t>
            </a:r>
            <a:endParaRPr lang="en-US" dirty="0"/>
          </a:p>
        </p:txBody>
      </p:sp>
      <p:sp>
        <p:nvSpPr>
          <p:cNvPr id="19" name="Title 1"/>
          <p:cNvSpPr>
            <a:spLocks noGrp="1"/>
          </p:cNvSpPr>
          <p:nvPr>
            <p:ph type="title"/>
          </p:nvPr>
        </p:nvSpPr>
        <p:spPr>
          <a:xfrm>
            <a:off x="457200" y="152400"/>
            <a:ext cx="8763000" cy="1143000"/>
          </a:xfrm>
        </p:spPr>
        <p:txBody>
          <a:bodyPr/>
          <a:lstStyle/>
          <a:p>
            <a:r>
              <a:rPr lang="en-US" sz="3200" cap="none" dirty="0" smtClean="0"/>
              <a:t>“that </a:t>
            </a:r>
            <a:r>
              <a:rPr lang="en-US" sz="3200" cap="none" dirty="0"/>
              <a:t>you would walk worthy of God who calls you into His own kingdom and </a:t>
            </a:r>
            <a:r>
              <a:rPr lang="en-US" sz="3200" cap="none" dirty="0" smtClean="0"/>
              <a:t>glory” (1 Thess. 2:12)</a:t>
            </a:r>
            <a:endParaRPr lang="en-US" sz="3200" cap="none" dirty="0"/>
          </a:p>
        </p:txBody>
      </p:sp>
      <p:sp>
        <p:nvSpPr>
          <p:cNvPr id="7" name="TextBox 6"/>
          <p:cNvSpPr txBox="1"/>
          <p:nvPr/>
        </p:nvSpPr>
        <p:spPr>
          <a:xfrm>
            <a:off x="2964726" y="5334000"/>
            <a:ext cx="1683474" cy="646331"/>
          </a:xfrm>
          <a:prstGeom prst="rect">
            <a:avLst/>
          </a:prstGeom>
          <a:noFill/>
        </p:spPr>
        <p:txBody>
          <a:bodyPr wrap="none" rtlCol="0">
            <a:spAutoFit/>
          </a:bodyPr>
          <a:lstStyle/>
          <a:p>
            <a:r>
              <a:rPr lang="en-US" dirty="0"/>
              <a:t>Romans 8:14</a:t>
            </a:r>
          </a:p>
          <a:p>
            <a:r>
              <a:rPr lang="en-US" dirty="0"/>
              <a:t>Galatians 3:26-28</a:t>
            </a:r>
            <a:endParaRPr lang="en-US" dirty="0"/>
          </a:p>
        </p:txBody>
      </p:sp>
      <p:sp>
        <p:nvSpPr>
          <p:cNvPr id="8" name="TextBox 7"/>
          <p:cNvSpPr txBox="1"/>
          <p:nvPr/>
        </p:nvSpPr>
        <p:spPr>
          <a:xfrm>
            <a:off x="495300" y="1447800"/>
            <a:ext cx="8305800" cy="1077218"/>
          </a:xfrm>
          <a:prstGeom prst="rect">
            <a:avLst/>
          </a:prstGeom>
          <a:noFill/>
        </p:spPr>
        <p:txBody>
          <a:bodyPr wrap="square" rtlCol="0">
            <a:spAutoFit/>
          </a:bodyPr>
          <a:lstStyle/>
          <a:p>
            <a:r>
              <a:rPr lang="en-US" sz="3200" dirty="0"/>
              <a:t>“to which He </a:t>
            </a:r>
            <a:r>
              <a:rPr lang="en-US" sz="3200" dirty="0">
                <a:solidFill>
                  <a:schemeClr val="tx2"/>
                </a:solidFill>
              </a:rPr>
              <a:t>called you by our gospel</a:t>
            </a:r>
            <a:r>
              <a:rPr lang="en-US" sz="3200" dirty="0"/>
              <a:t>, for the obtaining of the glory of our Lord Jesus </a:t>
            </a:r>
            <a:r>
              <a:rPr lang="en-US" sz="3200" dirty="0" smtClean="0"/>
              <a:t>Christ” (2 Thess. 2:14)</a:t>
            </a:r>
            <a:endParaRPr lang="en-US" sz="3200" dirty="0"/>
          </a:p>
        </p:txBody>
      </p:sp>
      <p:sp>
        <p:nvSpPr>
          <p:cNvPr id="20" name="Smiley Face 19"/>
          <p:cNvSpPr/>
          <p:nvPr/>
        </p:nvSpPr>
        <p:spPr>
          <a:xfrm>
            <a:off x="2438400" y="34290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1" name="Smiley Face 20"/>
          <p:cNvSpPr/>
          <p:nvPr/>
        </p:nvSpPr>
        <p:spPr>
          <a:xfrm>
            <a:off x="3733800" y="3200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2" name="Smiley Face 21"/>
          <p:cNvSpPr/>
          <p:nvPr/>
        </p:nvSpPr>
        <p:spPr>
          <a:xfrm>
            <a:off x="2667000" y="60198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23" name="Smiley Face 22"/>
          <p:cNvSpPr/>
          <p:nvPr/>
        </p:nvSpPr>
        <p:spPr>
          <a:xfrm>
            <a:off x="4648200" y="57912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grpSp>
        <p:nvGrpSpPr>
          <p:cNvPr id="12" name="Group 11"/>
          <p:cNvGrpSpPr/>
          <p:nvPr/>
        </p:nvGrpSpPr>
        <p:grpSpPr>
          <a:xfrm>
            <a:off x="550637" y="2705455"/>
            <a:ext cx="5540575" cy="975056"/>
            <a:chOff x="550637" y="2705455"/>
            <a:chExt cx="5540575" cy="975056"/>
          </a:xfrm>
        </p:grpSpPr>
        <p:sp>
          <p:nvSpPr>
            <p:cNvPr id="9" name="Freeform 8"/>
            <p:cNvSpPr/>
            <p:nvPr/>
          </p:nvSpPr>
          <p:spPr>
            <a:xfrm>
              <a:off x="550637" y="2705455"/>
              <a:ext cx="5540575" cy="975056"/>
            </a:xfrm>
            <a:custGeom>
              <a:avLst/>
              <a:gdLst>
                <a:gd name="connsiteX0" fmla="*/ 0 w 4950373"/>
                <a:gd name="connsiteY0" fmla="*/ 502091 h 975056"/>
                <a:gd name="connsiteX1" fmla="*/ 2506717 w 4950373"/>
                <a:gd name="connsiteY1" fmla="*/ 13360 h 975056"/>
                <a:gd name="connsiteX2" fmla="*/ 4950373 w 4950373"/>
                <a:gd name="connsiteY2" fmla="*/ 975056 h 975056"/>
              </a:gdLst>
              <a:ahLst/>
              <a:cxnLst>
                <a:cxn ang="0">
                  <a:pos x="connsiteX0" y="connsiteY0"/>
                </a:cxn>
                <a:cxn ang="0">
                  <a:pos x="connsiteX1" y="connsiteY1"/>
                </a:cxn>
                <a:cxn ang="0">
                  <a:pos x="connsiteX2" y="connsiteY2"/>
                </a:cxn>
              </a:cxnLst>
              <a:rect l="l" t="t" r="r" b="b"/>
              <a:pathLst>
                <a:path w="4950373" h="975056">
                  <a:moveTo>
                    <a:pt x="0" y="502091"/>
                  </a:moveTo>
                  <a:cubicBezTo>
                    <a:pt x="840827" y="218311"/>
                    <a:pt x="1681655" y="-65468"/>
                    <a:pt x="2506717" y="13360"/>
                  </a:cubicBezTo>
                  <a:cubicBezTo>
                    <a:pt x="3331779" y="92187"/>
                    <a:pt x="4141076" y="533621"/>
                    <a:pt x="4950373" y="975056"/>
                  </a:cubicBezTo>
                </a:path>
              </a:pathLst>
            </a:custGeom>
            <a:noFill/>
            <a:ln w="57150">
              <a:solidFill>
                <a:schemeClr val="bg1"/>
              </a:solidFill>
              <a:prstDash val="sysDash"/>
              <a:headEnd type="none" w="med" len="med"/>
              <a:tailEnd type="arrow" w="med" len="med"/>
            </a:ln>
            <a:effectLst>
              <a:glow rad="50800">
                <a:srgbClr val="FFFF00">
                  <a:alpha val="86000"/>
                </a:srgb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2977008"/>
              <a:ext cx="2971800" cy="451991"/>
            </a:xfrm>
            <a:prstGeom prst="rect">
              <a:avLst/>
            </a:prstGeom>
            <a:noFill/>
          </p:spPr>
          <p:txBody>
            <a:bodyPr wrap="none" rtlCol="0">
              <a:prstTxWarp prst="textDeflateBottom">
                <a:avLst>
                  <a:gd name="adj" fmla="val 55858"/>
                </a:avLst>
              </a:prstTxWarp>
              <a:spAutoFit/>
            </a:bodyPr>
            <a:lstStyle/>
            <a:p>
              <a:r>
                <a:rPr lang="en-US"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GOSPEL</a:t>
              </a:r>
              <a:endParaRPr lang="en-US"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endParaRPr>
            </a:p>
          </p:txBody>
        </p:sp>
      </p:grpSp>
    </p:spTree>
    <p:extLst>
      <p:ext uri="{BB962C8B-B14F-4D97-AF65-F5344CB8AC3E}">
        <p14:creationId xmlns:p14="http://schemas.microsoft.com/office/powerpoint/2010/main" val="199793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repeatCount="3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par>
                          <p:cTn id="12" fill="hold">
                            <p:stCondLst>
                              <p:cond delay="6500"/>
                            </p:stCondLst>
                            <p:childTnLst>
                              <p:par>
                                <p:cTn id="13" presetID="42" presetClass="exit" presetSubtype="0" fill="hold" nodeType="afterEffect">
                                  <p:stCondLst>
                                    <p:cond delay="1000"/>
                                  </p:stCondLst>
                                  <p:childTnLst>
                                    <p:animEffect transition="out" filter="fade">
                                      <p:cBhvr>
                                        <p:cTn id="14" dur="2000"/>
                                        <p:tgtEl>
                                          <p:spTgt spid="12"/>
                                        </p:tgtEl>
                                      </p:cBhvr>
                                    </p:animEffect>
                                    <p:anim calcmode="lin" valueType="num">
                                      <p:cBhvr>
                                        <p:cTn id="15" dur="2000"/>
                                        <p:tgtEl>
                                          <p:spTgt spid="12"/>
                                        </p:tgtEl>
                                        <p:attrNameLst>
                                          <p:attrName>ppt_x</p:attrName>
                                        </p:attrNameLst>
                                      </p:cBhvr>
                                      <p:tavLst>
                                        <p:tav tm="0">
                                          <p:val>
                                            <p:strVal val="ppt_x"/>
                                          </p:val>
                                        </p:tav>
                                        <p:tav tm="100000">
                                          <p:val>
                                            <p:strVal val="ppt_x"/>
                                          </p:val>
                                        </p:tav>
                                      </p:tavLst>
                                    </p:anim>
                                    <p:anim calcmode="lin" valueType="num">
                                      <p:cBhvr>
                                        <p:cTn id="16" dur="2000"/>
                                        <p:tgtEl>
                                          <p:spTgt spid="12"/>
                                        </p:tgtEl>
                                        <p:attrNameLst>
                                          <p:attrName>ppt_y</p:attrName>
                                        </p:attrNameLst>
                                      </p:cBhvr>
                                      <p:tavLst>
                                        <p:tav tm="0">
                                          <p:val>
                                            <p:strVal val="ppt_y"/>
                                          </p:val>
                                        </p:tav>
                                        <p:tav tm="100000">
                                          <p:val>
                                            <p:strVal val="ppt_y+.1"/>
                                          </p:val>
                                        </p:tav>
                                      </p:tavLst>
                                    </p:anim>
                                    <p:set>
                                      <p:cBhvr>
                                        <p:cTn id="17" dur="1" fill="hold">
                                          <p:stCondLst>
                                            <p:cond delay="1999"/>
                                          </p:stCondLst>
                                        </p:cTn>
                                        <p:tgtEl>
                                          <p:spTgt spid="12"/>
                                        </p:tgtEl>
                                        <p:attrNameLst>
                                          <p:attrName>style.visibility</p:attrName>
                                        </p:attrNameLst>
                                      </p:cBhvr>
                                      <p:to>
                                        <p:strVal val="hidden"/>
                                      </p:to>
                                    </p:set>
                                  </p:childTnLst>
                                </p:cTn>
                              </p:par>
                              <p:par>
                                <p:cTn id="18" presetID="63" presetClass="path" presetSubtype="0" accel="50000" decel="50000" fill="hold" grpId="0" nodeType="withEffect">
                                  <p:stCondLst>
                                    <p:cond delay="1000"/>
                                  </p:stCondLst>
                                  <p:childTnLst>
                                    <p:animMotion origin="layout" path="M 5.55112E-17 4.44444E-6 L 0.50417 -0.02223 " pathEditMode="relative" rAng="0" ptsTypes="AA">
                                      <p:cBhvr>
                                        <p:cTn id="19" dur="2000" fill="hold"/>
                                        <p:tgtEl>
                                          <p:spTgt spid="20"/>
                                        </p:tgtEl>
                                        <p:attrNameLst>
                                          <p:attrName>ppt_x</p:attrName>
                                          <p:attrName>ppt_y</p:attrName>
                                        </p:attrNameLst>
                                      </p:cBhvr>
                                      <p:rCtr x="25208" y="-1111"/>
                                    </p:animMotion>
                                  </p:childTnLst>
                                </p:cTn>
                              </p:par>
                              <p:par>
                                <p:cTn id="20" presetID="63" presetClass="path" presetSubtype="0" accel="50000" decel="50000" fill="hold" grpId="0" nodeType="withEffect">
                                  <p:stCondLst>
                                    <p:cond delay="250"/>
                                  </p:stCondLst>
                                  <p:childTnLst>
                                    <p:animMotion origin="layout" path="M 5.55112E-17 -3.33333E-6 L 0.3125 -0.33333 " pathEditMode="relative" rAng="0" ptsTypes="AA">
                                      <p:cBhvr>
                                        <p:cTn id="21" dur="2000" fill="hold"/>
                                        <p:tgtEl>
                                          <p:spTgt spid="22"/>
                                        </p:tgtEl>
                                        <p:attrNameLst>
                                          <p:attrName>ppt_x</p:attrName>
                                          <p:attrName>ppt_y</p:attrName>
                                        </p:attrNameLst>
                                      </p:cBhvr>
                                      <p:rCtr x="15625" y="-16667"/>
                                    </p:animMotion>
                                  </p:childTnLst>
                                </p:cTn>
                              </p:par>
                              <p:par>
                                <p:cTn id="22" presetID="63" presetClass="path" presetSubtype="0" accel="50000" decel="50000" fill="hold" grpId="0" nodeType="withEffect">
                                  <p:stCondLst>
                                    <p:cond delay="250"/>
                                  </p:stCondLst>
                                  <p:childTnLst>
                                    <p:animMotion origin="layout" path="M 3.33333E-6 0 L 0.19583 -0.05556 " pathEditMode="relative" rAng="0" ptsTypes="AA">
                                      <p:cBhvr>
                                        <p:cTn id="23" dur="2000" fill="hold"/>
                                        <p:tgtEl>
                                          <p:spTgt spid="23"/>
                                        </p:tgtEl>
                                        <p:attrNameLst>
                                          <p:attrName>ppt_x</p:attrName>
                                          <p:attrName>ppt_y</p:attrName>
                                        </p:attrNameLst>
                                      </p:cBhvr>
                                      <p:rCtr x="9792" y="-2778"/>
                                    </p:animMotion>
                                  </p:childTnLst>
                                </p:cTn>
                              </p:par>
                            </p:childTnLst>
                          </p:cTn>
                        </p:par>
                        <p:par>
                          <p:cTn id="24" fill="hold">
                            <p:stCondLst>
                              <p:cond delay="9500"/>
                            </p:stCondLst>
                            <p:childTnLst>
                              <p:par>
                                <p:cTn id="25" presetID="10" presetClass="exit" presetSubtype="0" fill="hold" grpId="1" nodeType="after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5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8" grpId="0"/>
      <p:bldP spid="20" grpId="0" animBg="1"/>
      <p:bldP spid="20" grpId="1" animBg="1"/>
      <p:bldP spid="22" grpId="0" animBg="1"/>
      <p:bldP spid="22" grpId="1" animBg="1"/>
      <p:bldP spid="23" grpId="0" animBg="1"/>
      <p:bldP spid="2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181600" y="30480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FF"/>
                </a:solidFill>
                <a:latin typeface="Aharoni" pitchFamily="2" charset="-79"/>
                <a:cs typeface="Aharoni" pitchFamily="2" charset="-79"/>
              </a:rPr>
              <a:t>IN CHRIST</a:t>
            </a:r>
            <a:endParaRPr lang="en-US" sz="3200" dirty="0">
              <a:solidFill>
                <a:srgbClr val="FFFFFF"/>
              </a:solidFill>
              <a:latin typeface="Aharoni" pitchFamily="2" charset="-79"/>
              <a:cs typeface="Aharoni" pitchFamily="2" charset="-79"/>
            </a:endParaRPr>
          </a:p>
        </p:txBody>
      </p:sp>
      <p:sp>
        <p:nvSpPr>
          <p:cNvPr id="33" name="TextBox 32"/>
          <p:cNvSpPr txBox="1"/>
          <p:nvPr/>
        </p:nvSpPr>
        <p:spPr>
          <a:xfrm>
            <a:off x="685800" y="3651349"/>
            <a:ext cx="5098286" cy="2139851"/>
          </a:xfrm>
          <a:prstGeom prst="rightArrow">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solidFill>
                  <a:srgbClr val="FFFFFF"/>
                </a:solidFill>
              </a:rPr>
              <a:t>ADOPTION: hear, believe, repent, confess, be baptized!</a:t>
            </a:r>
            <a:endParaRPr lang="en-US" sz="3200" dirty="0">
              <a:solidFill>
                <a:srgbClr val="FFFFFF"/>
              </a:solidFill>
            </a:endParaRPr>
          </a:p>
        </p:txBody>
      </p:sp>
      <p:sp>
        <p:nvSpPr>
          <p:cNvPr id="4" name="Smiley Face 3"/>
          <p:cNvSpPr/>
          <p:nvPr/>
        </p:nvSpPr>
        <p:spPr>
          <a:xfrm>
            <a:off x="990600" y="5410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5" name="Smiley Face 4"/>
          <p:cNvSpPr/>
          <p:nvPr/>
        </p:nvSpPr>
        <p:spPr>
          <a:xfrm>
            <a:off x="5486400" y="3733800"/>
            <a:ext cx="838200" cy="762000"/>
          </a:xfrm>
          <a:prstGeom prst="smileyFace">
            <a:avLst>
              <a:gd name="adj" fmla="val 4653"/>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447800" y="31242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4" name="Smiley Face 13"/>
          <p:cNvSpPr/>
          <p:nvPr/>
        </p:nvSpPr>
        <p:spPr>
          <a:xfrm>
            <a:off x="7036980" y="32766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5" name="Smiley Face 14"/>
          <p:cNvSpPr/>
          <p:nvPr/>
        </p:nvSpPr>
        <p:spPr>
          <a:xfrm>
            <a:off x="6438900" y="54102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259919" y="4812268"/>
            <a:ext cx="1196161" cy="369332"/>
          </a:xfrm>
          <a:prstGeom prst="rect">
            <a:avLst/>
          </a:prstGeom>
          <a:noFill/>
        </p:spPr>
        <p:txBody>
          <a:bodyPr wrap="none" rtlCol="0">
            <a:spAutoFit/>
          </a:bodyPr>
          <a:lstStyle/>
          <a:p>
            <a:pPr algn="ctr"/>
            <a:r>
              <a:rPr lang="en-US" dirty="0" smtClean="0"/>
              <a:t>(the church)</a:t>
            </a:r>
            <a:endParaRPr lang="en-US" dirty="0"/>
          </a:p>
        </p:txBody>
      </p:sp>
      <p:sp>
        <p:nvSpPr>
          <p:cNvPr id="19" name="Title 1"/>
          <p:cNvSpPr>
            <a:spLocks noGrp="1"/>
          </p:cNvSpPr>
          <p:nvPr>
            <p:ph type="title"/>
          </p:nvPr>
        </p:nvSpPr>
        <p:spPr>
          <a:xfrm>
            <a:off x="457200" y="152400"/>
            <a:ext cx="8763000" cy="1143000"/>
          </a:xfrm>
        </p:spPr>
        <p:txBody>
          <a:bodyPr/>
          <a:lstStyle/>
          <a:p>
            <a:r>
              <a:rPr lang="en-US" sz="3200" cap="none" dirty="0" smtClean="0"/>
              <a:t>“that </a:t>
            </a:r>
            <a:r>
              <a:rPr lang="en-US" sz="3200" cap="none" dirty="0"/>
              <a:t>you would walk worthy of God who calls you into His own kingdom and </a:t>
            </a:r>
            <a:r>
              <a:rPr lang="en-US" sz="3200" cap="none" dirty="0" smtClean="0"/>
              <a:t>glory” (1 Thess. 2:12)</a:t>
            </a:r>
            <a:endParaRPr lang="en-US" sz="3200" cap="none" dirty="0"/>
          </a:p>
        </p:txBody>
      </p:sp>
      <p:sp>
        <p:nvSpPr>
          <p:cNvPr id="7" name="TextBox 6"/>
          <p:cNvSpPr txBox="1"/>
          <p:nvPr/>
        </p:nvSpPr>
        <p:spPr>
          <a:xfrm>
            <a:off x="2964726" y="5334000"/>
            <a:ext cx="1683474" cy="646331"/>
          </a:xfrm>
          <a:prstGeom prst="rect">
            <a:avLst/>
          </a:prstGeom>
          <a:noFill/>
        </p:spPr>
        <p:txBody>
          <a:bodyPr wrap="none" rtlCol="0">
            <a:spAutoFit/>
          </a:bodyPr>
          <a:lstStyle/>
          <a:p>
            <a:r>
              <a:rPr lang="en-US" dirty="0"/>
              <a:t>Romans 8:14</a:t>
            </a:r>
          </a:p>
          <a:p>
            <a:r>
              <a:rPr lang="en-US" dirty="0"/>
              <a:t>Galatians 3:26-28</a:t>
            </a:r>
            <a:endParaRPr lang="en-US" dirty="0"/>
          </a:p>
        </p:txBody>
      </p:sp>
      <p:sp>
        <p:nvSpPr>
          <p:cNvPr id="8" name="TextBox 7"/>
          <p:cNvSpPr txBox="1"/>
          <p:nvPr/>
        </p:nvSpPr>
        <p:spPr>
          <a:xfrm>
            <a:off x="495300" y="1447800"/>
            <a:ext cx="8305800" cy="1815882"/>
          </a:xfrm>
          <a:prstGeom prst="rect">
            <a:avLst/>
          </a:prstGeom>
          <a:noFill/>
        </p:spPr>
        <p:txBody>
          <a:bodyPr wrap="square" rtlCol="0">
            <a:spAutoFit/>
          </a:bodyPr>
          <a:lstStyle/>
          <a:p>
            <a:r>
              <a:rPr lang="en-US" sz="2800" dirty="0"/>
              <a:t>“For this reason we also thank God without ceasing, because when you received the word of God which you heard from us, you welcomed </a:t>
            </a:r>
            <a:r>
              <a:rPr lang="en-US" sz="2800" dirty="0" smtClean="0"/>
              <a:t>it…as </a:t>
            </a:r>
            <a:r>
              <a:rPr lang="en-US" sz="2800" dirty="0"/>
              <a:t>it is in truth, the word of God, which also effectively works in you who </a:t>
            </a:r>
            <a:r>
              <a:rPr lang="en-US" sz="2800" dirty="0" smtClean="0"/>
              <a:t>believe” (1 Thess. 2:13)</a:t>
            </a:r>
            <a:endParaRPr lang="en-US" sz="2800" dirty="0"/>
          </a:p>
        </p:txBody>
      </p:sp>
      <p:sp>
        <p:nvSpPr>
          <p:cNvPr id="16" name="Smiley Face 15"/>
          <p:cNvSpPr/>
          <p:nvPr/>
        </p:nvSpPr>
        <p:spPr>
          <a:xfrm>
            <a:off x="3733800" y="3200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1697629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181600" y="3048000"/>
            <a:ext cx="3352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FF"/>
                </a:solidFill>
                <a:latin typeface="Aharoni" pitchFamily="2" charset="-79"/>
                <a:cs typeface="Aharoni" pitchFamily="2" charset="-79"/>
              </a:rPr>
              <a:t>IN CHRIST</a:t>
            </a:r>
            <a:endParaRPr lang="en-US" sz="3200" dirty="0">
              <a:solidFill>
                <a:srgbClr val="FFFFFF"/>
              </a:solidFill>
              <a:latin typeface="Aharoni" pitchFamily="2" charset="-79"/>
              <a:cs typeface="Aharoni" pitchFamily="2" charset="-79"/>
            </a:endParaRPr>
          </a:p>
        </p:txBody>
      </p:sp>
      <p:sp>
        <p:nvSpPr>
          <p:cNvPr id="33" name="TextBox 32"/>
          <p:cNvSpPr txBox="1"/>
          <p:nvPr/>
        </p:nvSpPr>
        <p:spPr>
          <a:xfrm>
            <a:off x="685800" y="3651349"/>
            <a:ext cx="5098286" cy="2139851"/>
          </a:xfrm>
          <a:prstGeom prst="rightArrow">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smtClean="0">
                <a:solidFill>
                  <a:srgbClr val="FFFFFF"/>
                </a:solidFill>
              </a:rPr>
              <a:t>ADOPTION: hear, believe, repent, confess, </a:t>
            </a:r>
            <a:r>
              <a:rPr lang="en-US" sz="3200" dirty="0" smtClean="0">
                <a:solidFill>
                  <a:srgbClr val="FFC000"/>
                </a:solidFill>
              </a:rPr>
              <a:t>be</a:t>
            </a:r>
            <a:r>
              <a:rPr lang="en-US" sz="3200" dirty="0" smtClean="0">
                <a:solidFill>
                  <a:srgbClr val="FFFFFF"/>
                </a:solidFill>
              </a:rPr>
              <a:t> </a:t>
            </a:r>
            <a:r>
              <a:rPr lang="en-US" sz="3200" dirty="0" smtClean="0">
                <a:solidFill>
                  <a:srgbClr val="FFC000"/>
                </a:solidFill>
              </a:rPr>
              <a:t>baptized</a:t>
            </a:r>
            <a:r>
              <a:rPr lang="en-US" sz="3200" dirty="0" smtClean="0">
                <a:solidFill>
                  <a:srgbClr val="FFFFFF"/>
                </a:solidFill>
              </a:rPr>
              <a:t>!</a:t>
            </a:r>
            <a:endParaRPr lang="en-US" sz="3200" dirty="0">
              <a:solidFill>
                <a:srgbClr val="FFFFFF"/>
              </a:solidFill>
            </a:endParaRPr>
          </a:p>
        </p:txBody>
      </p:sp>
      <p:sp>
        <p:nvSpPr>
          <p:cNvPr id="4" name="Smiley Face 3"/>
          <p:cNvSpPr/>
          <p:nvPr/>
        </p:nvSpPr>
        <p:spPr>
          <a:xfrm>
            <a:off x="990600" y="5410200"/>
            <a:ext cx="838200" cy="762000"/>
          </a:xfrm>
          <a:prstGeom prst="smileyFace">
            <a:avLst>
              <a:gd name="adj" fmla="val 515"/>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5" name="Smiley Face 4"/>
          <p:cNvSpPr/>
          <p:nvPr/>
        </p:nvSpPr>
        <p:spPr>
          <a:xfrm>
            <a:off x="5486400" y="3733800"/>
            <a:ext cx="838200" cy="762000"/>
          </a:xfrm>
          <a:prstGeom prst="smileyFace">
            <a:avLst>
              <a:gd name="adj" fmla="val 4653"/>
            </a:avLst>
          </a:prstGeom>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0" name="Smiley Face 9"/>
          <p:cNvSpPr/>
          <p:nvPr/>
        </p:nvSpPr>
        <p:spPr>
          <a:xfrm>
            <a:off x="1447800" y="31242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4" name="Smiley Face 13"/>
          <p:cNvSpPr/>
          <p:nvPr/>
        </p:nvSpPr>
        <p:spPr>
          <a:xfrm>
            <a:off x="7036980" y="32766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
        <p:nvSpPr>
          <p:cNvPr id="15" name="Smiley Face 14"/>
          <p:cNvSpPr/>
          <p:nvPr/>
        </p:nvSpPr>
        <p:spPr>
          <a:xfrm>
            <a:off x="6438900" y="5410200"/>
            <a:ext cx="838200" cy="76200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cxnSp>
        <p:nvCxnSpPr>
          <p:cNvPr id="18" name="Straight Connector 17"/>
          <p:cNvCxnSpPr/>
          <p:nvPr/>
        </p:nvCxnSpPr>
        <p:spPr>
          <a:xfrm>
            <a:off x="0" y="1447800"/>
            <a:ext cx="9144000"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259919" y="4812268"/>
            <a:ext cx="1196161" cy="369332"/>
          </a:xfrm>
          <a:prstGeom prst="rect">
            <a:avLst/>
          </a:prstGeom>
          <a:noFill/>
        </p:spPr>
        <p:txBody>
          <a:bodyPr wrap="none" rtlCol="0">
            <a:spAutoFit/>
          </a:bodyPr>
          <a:lstStyle/>
          <a:p>
            <a:pPr algn="ctr"/>
            <a:r>
              <a:rPr lang="en-US" dirty="0" smtClean="0">
                <a:solidFill>
                  <a:srgbClr val="FFFFFF"/>
                </a:solidFill>
              </a:rPr>
              <a:t>(the church)</a:t>
            </a:r>
            <a:endParaRPr lang="en-US" dirty="0">
              <a:solidFill>
                <a:srgbClr val="FFFFFF"/>
              </a:solidFill>
            </a:endParaRPr>
          </a:p>
        </p:txBody>
      </p:sp>
      <p:sp>
        <p:nvSpPr>
          <p:cNvPr id="19" name="Title 1"/>
          <p:cNvSpPr>
            <a:spLocks noGrp="1"/>
          </p:cNvSpPr>
          <p:nvPr>
            <p:ph type="title"/>
          </p:nvPr>
        </p:nvSpPr>
        <p:spPr>
          <a:xfrm>
            <a:off x="457200" y="228600"/>
            <a:ext cx="8343900" cy="1143000"/>
          </a:xfrm>
        </p:spPr>
        <p:txBody>
          <a:bodyPr/>
          <a:lstStyle/>
          <a:p>
            <a:r>
              <a:rPr lang="en-US" sz="2800" cap="none" dirty="0"/>
              <a:t>“In Him we have redemption through His blood, the </a:t>
            </a:r>
            <a:r>
              <a:rPr lang="en-US" sz="2800" cap="none" dirty="0">
                <a:solidFill>
                  <a:srgbClr val="FFC000"/>
                </a:solidFill>
              </a:rPr>
              <a:t>forgiveness of sins</a:t>
            </a:r>
            <a:r>
              <a:rPr lang="en-US" sz="2800" cap="none" dirty="0"/>
              <a:t>, according to the riches of His </a:t>
            </a:r>
            <a:r>
              <a:rPr lang="en-US" sz="2800" cap="none" dirty="0" smtClean="0">
                <a:solidFill>
                  <a:srgbClr val="FFC000"/>
                </a:solidFill>
              </a:rPr>
              <a:t>grace</a:t>
            </a:r>
            <a:r>
              <a:rPr lang="en-US" sz="2800" cap="none" dirty="0" smtClean="0"/>
              <a:t>” (Eph. 1:7)</a:t>
            </a:r>
            <a:endParaRPr lang="en-US" sz="2800" cap="none" dirty="0"/>
          </a:p>
        </p:txBody>
      </p:sp>
      <p:sp>
        <p:nvSpPr>
          <p:cNvPr id="7" name="TextBox 6"/>
          <p:cNvSpPr txBox="1"/>
          <p:nvPr/>
        </p:nvSpPr>
        <p:spPr>
          <a:xfrm>
            <a:off x="2964726" y="5334000"/>
            <a:ext cx="1683474" cy="646331"/>
          </a:xfrm>
          <a:prstGeom prst="rect">
            <a:avLst/>
          </a:prstGeom>
          <a:noFill/>
        </p:spPr>
        <p:txBody>
          <a:bodyPr wrap="none" rtlCol="0">
            <a:spAutoFit/>
          </a:bodyPr>
          <a:lstStyle/>
          <a:p>
            <a:r>
              <a:rPr lang="en-US" dirty="0"/>
              <a:t>Romans 8:14</a:t>
            </a:r>
          </a:p>
          <a:p>
            <a:r>
              <a:rPr lang="en-US" dirty="0"/>
              <a:t>Galatians 3:26-28</a:t>
            </a:r>
            <a:endParaRPr lang="en-US" dirty="0"/>
          </a:p>
        </p:txBody>
      </p:sp>
      <p:sp>
        <p:nvSpPr>
          <p:cNvPr id="8" name="TextBox 7"/>
          <p:cNvSpPr txBox="1"/>
          <p:nvPr/>
        </p:nvSpPr>
        <p:spPr>
          <a:xfrm>
            <a:off x="495300" y="1447800"/>
            <a:ext cx="8305800" cy="1384995"/>
          </a:xfrm>
          <a:prstGeom prst="rect">
            <a:avLst/>
          </a:prstGeom>
          <a:noFill/>
        </p:spPr>
        <p:txBody>
          <a:bodyPr wrap="square" rtlCol="0">
            <a:spAutoFit/>
          </a:bodyPr>
          <a:lstStyle/>
          <a:p>
            <a:r>
              <a:rPr lang="en-US" sz="2800" dirty="0">
                <a:solidFill>
                  <a:srgbClr val="FFFFFF"/>
                </a:solidFill>
              </a:rPr>
              <a:t>“Then Peter said to them, "Repent, and let every one of you be baptized in the name of Jesus Christ for the </a:t>
            </a:r>
            <a:r>
              <a:rPr lang="en-US" sz="2800" dirty="0">
                <a:solidFill>
                  <a:srgbClr val="FFC000"/>
                </a:solidFill>
              </a:rPr>
              <a:t>remission of sins</a:t>
            </a:r>
            <a:r>
              <a:rPr lang="en-US" sz="2800" dirty="0">
                <a:solidFill>
                  <a:srgbClr val="FFFFFF"/>
                </a:solidFill>
              </a:rPr>
              <a:t>; and you shall receive the gift of the Holy </a:t>
            </a:r>
            <a:r>
              <a:rPr lang="en-US" sz="2800" dirty="0" smtClean="0">
                <a:solidFill>
                  <a:srgbClr val="FFFFFF"/>
                </a:solidFill>
              </a:rPr>
              <a:t>Spirit” (Acts 2:38)</a:t>
            </a:r>
            <a:endParaRPr lang="en-US" sz="2800" dirty="0">
              <a:solidFill>
                <a:srgbClr val="FFFFFF"/>
              </a:solidFill>
            </a:endParaRPr>
          </a:p>
        </p:txBody>
      </p:sp>
      <p:sp>
        <p:nvSpPr>
          <p:cNvPr id="2" name="TextBox 1"/>
          <p:cNvSpPr txBox="1"/>
          <p:nvPr/>
        </p:nvSpPr>
        <p:spPr>
          <a:xfrm>
            <a:off x="6553200" y="4048780"/>
            <a:ext cx="1250663" cy="523220"/>
          </a:xfrm>
          <a:prstGeom prst="rect">
            <a:avLst/>
          </a:prstGeom>
          <a:noFill/>
        </p:spPr>
        <p:txBody>
          <a:bodyPr wrap="none" rtlCol="0">
            <a:spAutoFit/>
          </a:bodyPr>
          <a:lstStyle/>
          <a:p>
            <a:r>
              <a:rPr lang="en-US" sz="2800" b="1" dirty="0" smtClean="0">
                <a:solidFill>
                  <a:srgbClr val="FFC000"/>
                </a:solidFill>
              </a:rPr>
              <a:t>GRACE</a:t>
            </a:r>
            <a:endParaRPr lang="en-US" sz="2800" b="1" dirty="0">
              <a:solidFill>
                <a:srgbClr val="FFC000"/>
              </a:solidFill>
            </a:endParaRPr>
          </a:p>
        </p:txBody>
      </p:sp>
      <p:sp>
        <p:nvSpPr>
          <p:cNvPr id="16" name="Smiley Face 15"/>
          <p:cNvSpPr/>
          <p:nvPr/>
        </p:nvSpPr>
        <p:spPr>
          <a:xfrm>
            <a:off x="3733800" y="3200400"/>
            <a:ext cx="838200" cy="762000"/>
          </a:xfrm>
          <a:prstGeom prst="smileyFace">
            <a:avLst>
              <a:gd name="adj" fmla="val -5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1958280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Why Is It Important To Understand The Grace of God?</a:t>
            </a:r>
            <a:endParaRPr lang="en-US" dirty="0"/>
          </a:p>
        </p:txBody>
      </p:sp>
      <p:sp>
        <p:nvSpPr>
          <p:cNvPr id="7" name="Content Placeholder 6"/>
          <p:cNvSpPr>
            <a:spLocks noGrp="1"/>
          </p:cNvSpPr>
          <p:nvPr>
            <p:ph sz="quarter" idx="13"/>
          </p:nvPr>
        </p:nvSpPr>
        <p:spPr>
          <a:xfrm>
            <a:off x="457200" y="1600200"/>
            <a:ext cx="8229600" cy="5257800"/>
          </a:xfrm>
        </p:spPr>
        <p:txBody>
          <a:bodyPr>
            <a:normAutofit/>
          </a:bodyPr>
          <a:lstStyle/>
          <a:p>
            <a:pPr>
              <a:spcBef>
                <a:spcPts val="0"/>
              </a:spcBef>
            </a:pPr>
            <a:r>
              <a:rPr lang="en-US" dirty="0" smtClean="0"/>
              <a:t>It is a central theme in the Bible</a:t>
            </a:r>
          </a:p>
          <a:p>
            <a:pPr>
              <a:spcBef>
                <a:spcPts val="0"/>
              </a:spcBef>
            </a:pPr>
            <a:r>
              <a:rPr lang="en-US" dirty="0" smtClean="0"/>
              <a:t>No one can be saved without it</a:t>
            </a:r>
          </a:p>
          <a:p>
            <a:pPr>
              <a:spcBef>
                <a:spcPts val="0"/>
              </a:spcBef>
            </a:pPr>
            <a:r>
              <a:rPr lang="en-US" dirty="0" smtClean="0"/>
              <a:t>It motivates labor for the Lord</a:t>
            </a:r>
          </a:p>
          <a:p>
            <a:pPr>
              <a:spcBef>
                <a:spcPts val="0"/>
              </a:spcBef>
            </a:pPr>
            <a:r>
              <a:rPr lang="en-US" dirty="0" smtClean="0"/>
              <a:t>Much misinformation is publish regarding it</a:t>
            </a:r>
          </a:p>
          <a:p>
            <a:pPr lvl="1">
              <a:spcBef>
                <a:spcPts val="0"/>
              </a:spcBef>
            </a:pPr>
            <a:r>
              <a:rPr lang="en-US" dirty="0" smtClean="0"/>
              <a:t>“For certain men have crept in unnoticed, who long ago were marked out for this condemnation, ungodly men, who turn the grace of our God into lewdness and deny the only Lord God and our Lord Jesus Christ” (Jude 1:4; cf. Rom. 6:1, 2; Titus 2:11, 12; 2 Pet. 2:1-2)</a:t>
            </a:r>
          </a:p>
        </p:txBody>
      </p:sp>
    </p:spTree>
    <p:extLst>
      <p:ext uri="{BB962C8B-B14F-4D97-AF65-F5344CB8AC3E}">
        <p14:creationId xmlns:p14="http://schemas.microsoft.com/office/powerpoint/2010/main" val="20823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“FALSE GRACE” (CONCEPTS Of Men)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916851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Notice some perversions of the grace of God</a:t>
            </a:r>
            <a:endParaRPr lang="en-US" dirty="0"/>
          </a:p>
        </p:txBody>
      </p:sp>
      <p:sp>
        <p:nvSpPr>
          <p:cNvPr id="3" name="Content Placeholder 2"/>
          <p:cNvSpPr>
            <a:spLocks noGrp="1"/>
          </p:cNvSpPr>
          <p:nvPr>
            <p:ph sz="quarter" idx="13"/>
          </p:nvPr>
        </p:nvSpPr>
        <p:spPr>
          <a:xfrm>
            <a:off x="457200" y="1600200"/>
            <a:ext cx="8229600" cy="5257800"/>
          </a:xfrm>
        </p:spPr>
        <p:txBody>
          <a:bodyPr>
            <a:normAutofit/>
          </a:bodyPr>
          <a:lstStyle/>
          <a:p>
            <a:r>
              <a:rPr lang="en-US" dirty="0" err="1" smtClean="0">
                <a:solidFill>
                  <a:schemeClr val="tx2">
                    <a:lumMod val="60000"/>
                    <a:lumOff val="40000"/>
                  </a:schemeClr>
                </a:solidFill>
                <a:latin typeface="Arial Black" pitchFamily="34" charset="0"/>
              </a:rPr>
              <a:t>Nicolaism</a:t>
            </a:r>
            <a:r>
              <a:rPr lang="en-US" dirty="0"/>
              <a:t>,</a:t>
            </a:r>
            <a:r>
              <a:rPr lang="en-US" dirty="0" smtClean="0"/>
              <a:t> </a:t>
            </a:r>
            <a:r>
              <a:rPr lang="en-US" i="1" dirty="0" smtClean="0"/>
              <a:t>seemingly</a:t>
            </a:r>
            <a:r>
              <a:rPr lang="en-US" dirty="0" smtClean="0"/>
              <a:t> that grace covers licentious pleasures (Rev. 2:6, 14, 15; 2:20, 21)</a:t>
            </a:r>
          </a:p>
          <a:p>
            <a:r>
              <a:rPr lang="en-US" dirty="0" smtClean="0">
                <a:solidFill>
                  <a:schemeClr val="tx2">
                    <a:lumMod val="60000"/>
                    <a:lumOff val="40000"/>
                  </a:schemeClr>
                </a:solidFill>
                <a:latin typeface="Arial Black" pitchFamily="34" charset="0"/>
              </a:rPr>
              <a:t>Universalism</a:t>
            </a:r>
            <a:r>
              <a:rPr lang="en-US" dirty="0" smtClean="0"/>
              <a:t>, grace saves everyone</a:t>
            </a:r>
          </a:p>
          <a:p>
            <a:r>
              <a:rPr lang="en-US" dirty="0" smtClean="0">
                <a:solidFill>
                  <a:schemeClr val="tx2">
                    <a:lumMod val="60000"/>
                    <a:lumOff val="40000"/>
                  </a:schemeClr>
                </a:solidFill>
                <a:latin typeface="Arial Black" pitchFamily="34" charset="0"/>
              </a:rPr>
              <a:t>Catholicism</a:t>
            </a:r>
            <a:r>
              <a:rPr lang="en-US" dirty="0" smtClean="0"/>
              <a:t>, grace dispensed by clergy through sacramental rites</a:t>
            </a:r>
          </a:p>
          <a:p>
            <a:r>
              <a:rPr lang="en-US" dirty="0" smtClean="0">
                <a:solidFill>
                  <a:schemeClr val="tx2">
                    <a:lumMod val="60000"/>
                    <a:lumOff val="40000"/>
                  </a:schemeClr>
                </a:solidFill>
                <a:latin typeface="Arial Black" pitchFamily="34" charset="0"/>
              </a:rPr>
              <a:t>Calvinism</a:t>
            </a:r>
            <a:r>
              <a:rPr lang="en-US" dirty="0" smtClean="0"/>
              <a:t>, grace unalterably extended to the (unconditionally) predestined elect</a:t>
            </a:r>
          </a:p>
          <a:p>
            <a:endParaRPr lang="en-US" dirty="0" smtClean="0"/>
          </a:p>
          <a:p>
            <a:endParaRPr lang="en-US" dirty="0"/>
          </a:p>
        </p:txBody>
      </p:sp>
    </p:spTree>
    <p:extLst>
      <p:ext uri="{BB962C8B-B14F-4D97-AF65-F5344CB8AC3E}">
        <p14:creationId xmlns:p14="http://schemas.microsoft.com/office/powerpoint/2010/main" val="3499662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n>
                  <a:solidFill>
                    <a:schemeClr val="tx1"/>
                  </a:solidFill>
                </a:ln>
                <a:solidFill>
                  <a:schemeClr val="tx2">
                    <a:lumMod val="60000"/>
                    <a:lumOff val="40000"/>
                  </a:schemeClr>
                </a:solidFill>
                <a:effectLst>
                  <a:reflection blurRad="6350" stA="55000" endA="300" endPos="45500" dir="5400000" sy="-100000" algn="bl" rotWithShape="0"/>
                </a:effectLst>
                <a:latin typeface="Arial Black" pitchFamily="34" charset="0"/>
              </a:rPr>
              <a:t>Calvinism</a:t>
            </a:r>
            <a:endParaRPr lang="en-US" sz="4000" dirty="0">
              <a:ln>
                <a:solidFill>
                  <a:schemeClr val="tx1"/>
                </a:solidFill>
              </a:ln>
              <a:effectLst>
                <a:reflection blurRad="6350" stA="55000" endA="300" endPos="45500" dir="5400000" sy="-100000" algn="bl" rotWithShape="0"/>
              </a:effectLst>
            </a:endParaRPr>
          </a:p>
        </p:txBody>
      </p:sp>
      <p:sp>
        <p:nvSpPr>
          <p:cNvPr id="3" name="Content Placeholder 2"/>
          <p:cNvSpPr>
            <a:spLocks noGrp="1"/>
          </p:cNvSpPr>
          <p:nvPr>
            <p:ph sz="quarter" idx="13"/>
          </p:nvPr>
        </p:nvSpPr>
        <p:spPr/>
        <p:txBody>
          <a:bodyPr>
            <a:normAutofit/>
          </a:bodyPr>
          <a:lstStyle/>
          <a:p>
            <a:r>
              <a:rPr lang="en-US" sz="4400" dirty="0" smtClean="0"/>
              <a:t>“God, from all eternity, did, by the most wise and holy counsel of his own will, freely and unchangeably ordain whatsoever comes to pass” </a:t>
            </a:r>
            <a:r>
              <a:rPr lang="en-US" sz="3200" dirty="0" smtClean="0"/>
              <a:t>(Presbyterian Confession of Faith, </a:t>
            </a:r>
            <a:r>
              <a:rPr lang="en-US" sz="3200" dirty="0" err="1" smtClean="0"/>
              <a:t>ch.</a:t>
            </a:r>
            <a:r>
              <a:rPr lang="en-US" sz="3200" dirty="0" smtClean="0"/>
              <a:t> 3, sec. 1)</a:t>
            </a:r>
          </a:p>
        </p:txBody>
      </p:sp>
    </p:spTree>
    <p:extLst>
      <p:ext uri="{BB962C8B-B14F-4D97-AF65-F5344CB8AC3E}">
        <p14:creationId xmlns:p14="http://schemas.microsoft.com/office/powerpoint/2010/main" val="3822842840"/>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Rectangle 3"/>
          <p:cNvSpPr/>
          <p:nvPr/>
        </p:nvSpPr>
        <p:spPr>
          <a:xfrm>
            <a:off x="2283370" y="3718034"/>
            <a:ext cx="4343400" cy="457200"/>
          </a:xfrm>
          <a:prstGeom prst="rect">
            <a:avLst/>
          </a:prstGeom>
          <a:noFill/>
          <a:ln w="57150">
            <a:solidFill>
              <a:schemeClr val="bg2">
                <a:lumMod val="50000"/>
              </a:schemeClr>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6000" dirty="0">
                <a:ln>
                  <a:solidFill>
                    <a:srgbClr val="000000"/>
                  </a:solidFill>
                </a:ln>
                <a:solidFill>
                  <a:srgbClr val="1F2123">
                    <a:lumMod val="60000"/>
                    <a:lumOff val="40000"/>
                  </a:srgbClr>
                </a:solidFill>
                <a:effectLst>
                  <a:reflection blurRad="6350" stA="55000" endA="300" endPos="45500" dir="5400000" sy="-100000" algn="bl" rotWithShape="0"/>
                </a:effectLst>
                <a:latin typeface="Arial Black" pitchFamily="34" charset="0"/>
              </a:rPr>
              <a:t>Calvinism</a:t>
            </a:r>
            <a:endParaRPr lang="en-US" dirty="0"/>
          </a:p>
        </p:txBody>
      </p:sp>
      <p:sp>
        <p:nvSpPr>
          <p:cNvPr id="3" name="Content Placeholder 2"/>
          <p:cNvSpPr>
            <a:spLocks noGrp="1"/>
          </p:cNvSpPr>
          <p:nvPr>
            <p:ph sz="quarter" idx="13"/>
          </p:nvPr>
        </p:nvSpPr>
        <p:spPr>
          <a:xfrm>
            <a:off x="609600" y="1600200"/>
            <a:ext cx="7924800" cy="5257800"/>
          </a:xfrm>
        </p:spPr>
        <p:txBody>
          <a:bodyPr>
            <a:normAutofit/>
          </a:bodyPr>
          <a:lstStyle/>
          <a:p>
            <a:r>
              <a:rPr lang="en-US" sz="3200" dirty="0" smtClean="0"/>
              <a:t>“</a:t>
            </a:r>
            <a:r>
              <a:rPr lang="en-US" sz="3200" b="1" dirty="0" smtClean="0"/>
              <a:t>Question </a:t>
            </a:r>
            <a:r>
              <a:rPr lang="en-US" sz="3200" b="1" dirty="0"/>
              <a:t>12: What are the decrees of God?</a:t>
            </a:r>
          </a:p>
          <a:p>
            <a:pPr lvl="1"/>
            <a:r>
              <a:rPr lang="en-US" sz="3200" dirty="0"/>
              <a:t>Answer: God's decrees are the wise, free, and holy acts of the counsel of his will, whereby, from all eternity, he has, for his own glory, unchangeably foreordained: Whatsoever comes to pass in time, especially concerning angels and </a:t>
            </a:r>
            <a:r>
              <a:rPr lang="en-US" sz="3200" dirty="0" smtClean="0"/>
              <a:t>men” </a:t>
            </a:r>
            <a:r>
              <a:rPr lang="en-US" sz="2400" dirty="0" smtClean="0"/>
              <a:t>(Q. 12 and Ans. from Westminster Larger Catechism, www.reformed.org)</a:t>
            </a:r>
            <a:endParaRPr lang="en-US" sz="2400" dirty="0"/>
          </a:p>
        </p:txBody>
      </p:sp>
    </p:spTree>
    <p:extLst>
      <p:ext uri="{BB962C8B-B14F-4D97-AF65-F5344CB8AC3E}">
        <p14:creationId xmlns:p14="http://schemas.microsoft.com/office/powerpoint/2010/main" val="3877361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143000"/>
          </a:xfrm>
        </p:spPr>
        <p:txBody>
          <a:bodyPr/>
          <a:lstStyle/>
          <a:p>
            <a:pPr algn="ctr"/>
            <a:r>
              <a:rPr lang="en-US" sz="2400" dirty="0" smtClean="0">
                <a:latin typeface="Arial" pitchFamily="34" charset="0"/>
                <a:cs typeface="Arial" pitchFamily="34" charset="0"/>
              </a:rPr>
              <a:t>Has God</a:t>
            </a:r>
            <a:r>
              <a:rPr lang="en-US" sz="2400" dirty="0">
                <a:latin typeface="Arial" pitchFamily="34" charset="0"/>
                <a:cs typeface="Arial" pitchFamily="34" charset="0"/>
              </a:rPr>
              <a:t>, from all </a:t>
            </a:r>
            <a:r>
              <a:rPr lang="en-US" sz="2400" dirty="0" smtClean="0">
                <a:latin typeface="Arial" pitchFamily="34" charset="0"/>
                <a:cs typeface="Arial" pitchFamily="34" charset="0"/>
              </a:rPr>
              <a:t>eternity </a:t>
            </a:r>
            <a:r>
              <a:rPr lang="en-US" sz="2400" dirty="0">
                <a:latin typeface="Arial" pitchFamily="34" charset="0"/>
                <a:cs typeface="Arial" pitchFamily="34" charset="0"/>
              </a:rPr>
              <a:t>freely and </a:t>
            </a:r>
            <a:r>
              <a:rPr lang="en-US" sz="3200" spc="600" dirty="0">
                <a:latin typeface="Arial Black" pitchFamily="34" charset="0"/>
                <a:cs typeface="Arial" pitchFamily="34" charset="0"/>
              </a:rPr>
              <a:t>unchangeably ordain </a:t>
            </a:r>
            <a:r>
              <a:rPr lang="en-US" sz="2800" dirty="0">
                <a:latin typeface="Arial" pitchFamily="34" charset="0"/>
                <a:cs typeface="Arial" pitchFamily="34" charset="0"/>
              </a:rPr>
              <a:t>whatsoever comes to </a:t>
            </a:r>
            <a:r>
              <a:rPr lang="en-US" sz="2800" dirty="0" smtClean="0">
                <a:latin typeface="Arial" pitchFamily="34" charset="0"/>
                <a:cs typeface="Arial" pitchFamily="34" charset="0"/>
              </a:rPr>
              <a:t>pass?</a:t>
            </a:r>
            <a:endParaRPr lang="en-US" sz="2800" dirty="0">
              <a:latin typeface="Arial" pitchFamily="34" charset="0"/>
              <a:cs typeface="Arial" pitchFamily="34" charset="0"/>
            </a:endParaRPr>
          </a:p>
        </p:txBody>
      </p:sp>
      <p:sp>
        <p:nvSpPr>
          <p:cNvPr id="3" name="Content Placeholder 2"/>
          <p:cNvSpPr>
            <a:spLocks noGrp="1"/>
          </p:cNvSpPr>
          <p:nvPr>
            <p:ph sz="quarter" idx="13"/>
          </p:nvPr>
        </p:nvSpPr>
        <p:spPr/>
        <p:txBody>
          <a:bodyPr>
            <a:normAutofit lnSpcReduction="10000"/>
          </a:bodyPr>
          <a:lstStyle/>
          <a:p>
            <a:r>
              <a:rPr lang="en-US" dirty="0" smtClean="0"/>
              <a:t>Did He ordain Adam and Eve to disobey (Gen. 2:16, 17)?</a:t>
            </a:r>
          </a:p>
          <a:p>
            <a:r>
              <a:rPr lang="en-US" dirty="0" smtClean="0"/>
              <a:t>Did He ordain Cain to kill his brother (Gen. 4:1ff)?</a:t>
            </a:r>
          </a:p>
          <a:p>
            <a:r>
              <a:rPr lang="en-US" dirty="0" smtClean="0"/>
              <a:t>Did He ordain David to commit adultery with Bathsheba (2 Sam. 12:1ff)?</a:t>
            </a:r>
          </a:p>
          <a:p>
            <a:r>
              <a:rPr lang="en-US" dirty="0" smtClean="0"/>
              <a:t>Did He ordain the Corinthians to be divided and follow men (1 Cor. 1:9-12</a:t>
            </a:r>
            <a:r>
              <a:rPr lang="en-US" dirty="0" smtClean="0"/>
              <a:t>)?</a:t>
            </a:r>
            <a:endParaRPr lang="en-US" dirty="0" smtClean="0"/>
          </a:p>
          <a:p>
            <a:r>
              <a:rPr lang="en-US" dirty="0" smtClean="0"/>
              <a:t>Did He ordain some who were bought by the Lord to deny Him (2 Pet. 2:1)?</a:t>
            </a:r>
          </a:p>
        </p:txBody>
      </p:sp>
    </p:spTree>
    <p:extLst>
      <p:ext uri="{BB962C8B-B14F-4D97-AF65-F5344CB8AC3E}">
        <p14:creationId xmlns:p14="http://schemas.microsoft.com/office/powerpoint/2010/main" val="11215626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Things </a:t>
            </a:r>
            <a:r>
              <a:rPr lang="en-US" dirty="0" smtClean="0">
                <a:latin typeface="Arial Black" pitchFamily="34" charset="0"/>
              </a:rPr>
              <a:t>“unchangeable” </a:t>
            </a:r>
            <a:r>
              <a:rPr lang="en-US" dirty="0" smtClean="0"/>
              <a:t>or Can Things Be </a:t>
            </a:r>
            <a:r>
              <a:rPr lang="en-US" dirty="0" smtClean="0"/>
              <a:t>altered (1 Sam. 223:11-13)?</a:t>
            </a:r>
            <a:endParaRPr lang="en-US" dirty="0"/>
          </a:p>
        </p:txBody>
      </p:sp>
      <p:sp>
        <p:nvSpPr>
          <p:cNvPr id="3" name="Content Placeholder 2"/>
          <p:cNvSpPr>
            <a:spLocks noGrp="1"/>
          </p:cNvSpPr>
          <p:nvPr>
            <p:ph sz="quarter" idx="13"/>
          </p:nvPr>
        </p:nvSpPr>
        <p:spPr>
          <a:xfrm>
            <a:off x="609600" y="1600200"/>
            <a:ext cx="7924800" cy="4343400"/>
          </a:xfrm>
        </p:spPr>
        <p:txBody>
          <a:bodyPr>
            <a:normAutofit fontScale="92500" lnSpcReduction="10000"/>
          </a:bodyPr>
          <a:lstStyle/>
          <a:p>
            <a:pPr marL="0" indent="0">
              <a:buNone/>
            </a:pPr>
            <a:r>
              <a:rPr lang="en-US" dirty="0"/>
              <a:t>11  "will the men of </a:t>
            </a:r>
            <a:r>
              <a:rPr lang="en-US" dirty="0" err="1"/>
              <a:t>Keilah</a:t>
            </a:r>
            <a:r>
              <a:rPr lang="en-US" dirty="0"/>
              <a:t> surrender me into his hand? will Saul come down just as your servant has heard? O LORD </a:t>
            </a:r>
            <a:r>
              <a:rPr lang="en-US" dirty="0" smtClean="0"/>
              <a:t>God </a:t>
            </a:r>
            <a:r>
              <a:rPr lang="en-US" dirty="0"/>
              <a:t>of Israel, I pray, tell your servant." and the LORD said, </a:t>
            </a:r>
            <a:r>
              <a:rPr lang="en-US" dirty="0">
                <a:solidFill>
                  <a:schemeClr val="tx2"/>
                </a:solidFill>
              </a:rPr>
              <a:t>"he will come down."</a:t>
            </a:r>
          </a:p>
          <a:p>
            <a:pPr marL="0" indent="0">
              <a:buNone/>
            </a:pPr>
            <a:r>
              <a:rPr lang="en-US" dirty="0"/>
              <a:t>12  then David said, "will the men of </a:t>
            </a:r>
            <a:r>
              <a:rPr lang="en-US" dirty="0" err="1"/>
              <a:t>Keilah</a:t>
            </a:r>
            <a:r>
              <a:rPr lang="en-US" dirty="0"/>
              <a:t> surrender me and my men into the hand of Saul?" and the LORD said, </a:t>
            </a:r>
            <a:r>
              <a:rPr lang="en-US" dirty="0">
                <a:solidFill>
                  <a:schemeClr val="tx2"/>
                </a:solidFill>
              </a:rPr>
              <a:t>"they will surrender you."</a:t>
            </a:r>
          </a:p>
          <a:p>
            <a:pPr marL="0" indent="0">
              <a:buNone/>
            </a:pPr>
            <a:r>
              <a:rPr lang="en-US" dirty="0"/>
              <a:t>13  then David and his men, about six hundred, arose and departed from </a:t>
            </a:r>
            <a:r>
              <a:rPr lang="en-US" dirty="0" err="1"/>
              <a:t>Keilah</a:t>
            </a:r>
            <a:r>
              <a:rPr lang="en-US" dirty="0"/>
              <a:t>, and they went wherever they could go. when it was told Saul that David had escaped from </a:t>
            </a:r>
            <a:r>
              <a:rPr lang="en-US" dirty="0" err="1"/>
              <a:t>Keilah</a:t>
            </a:r>
            <a:r>
              <a:rPr lang="en-US" dirty="0"/>
              <a:t>, </a:t>
            </a:r>
            <a:r>
              <a:rPr lang="en-US" b="1" dirty="0">
                <a:solidFill>
                  <a:schemeClr val="tx2"/>
                </a:solidFill>
              </a:rPr>
              <a:t>he gave up the </a:t>
            </a:r>
            <a:r>
              <a:rPr lang="en-US" b="1" dirty="0" smtClean="0">
                <a:solidFill>
                  <a:schemeClr val="tx2"/>
                </a:solidFill>
              </a:rPr>
              <a:t>pursuit</a:t>
            </a:r>
            <a:r>
              <a:rPr lang="en-US" dirty="0"/>
              <a:t> </a:t>
            </a:r>
            <a:r>
              <a:rPr lang="en-US" dirty="0" smtClean="0"/>
              <a:t>(NAS95</a:t>
            </a:r>
            <a:r>
              <a:rPr lang="en-US" dirty="0" smtClean="0"/>
              <a:t>)</a:t>
            </a:r>
            <a:endParaRPr lang="en-US" dirty="0"/>
          </a:p>
        </p:txBody>
      </p:sp>
    </p:spTree>
    <p:extLst>
      <p:ext uri="{BB962C8B-B14F-4D97-AF65-F5344CB8AC3E}">
        <p14:creationId xmlns:p14="http://schemas.microsoft.com/office/powerpoint/2010/main" val="30837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ros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2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3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4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7.xml><?xml version="1.0" encoding="utf-8"?>
<a:theme xmlns:a="http://schemas.openxmlformats.org/drawingml/2006/main" name="5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cross2</Template>
  <TotalTime>3570</TotalTime>
  <Words>2825</Words>
  <Application>Microsoft Office PowerPoint</Application>
  <PresentationFormat>On-screen Show (4:3)</PresentationFormat>
  <Paragraphs>197</Paragraphs>
  <Slides>28</Slides>
  <Notes>15</Notes>
  <HiddenSlides>1</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28</vt:i4>
      </vt:variant>
    </vt:vector>
  </HeadingPairs>
  <TitlesOfParts>
    <vt:vector size="42" baseType="lpstr">
      <vt:lpstr>Arial</vt:lpstr>
      <vt:lpstr>Eras Demi ITC</vt:lpstr>
      <vt:lpstr>Arial Narrow</vt:lpstr>
      <vt:lpstr>Corbel</vt:lpstr>
      <vt:lpstr>Calibri</vt:lpstr>
      <vt:lpstr>Arial Black</vt:lpstr>
      <vt:lpstr>Aharoni</vt:lpstr>
      <vt:lpstr>cross2</vt:lpstr>
      <vt:lpstr>Horizon</vt:lpstr>
      <vt:lpstr>1_Horizon</vt:lpstr>
      <vt:lpstr>2_Horizon</vt:lpstr>
      <vt:lpstr>3_Horizon</vt:lpstr>
      <vt:lpstr>4_Horizon</vt:lpstr>
      <vt:lpstr>5_Horizon</vt:lpstr>
      <vt:lpstr>“The Grace Of God”</vt:lpstr>
      <vt:lpstr>Some Of The Things We Will Address In This Series</vt:lpstr>
      <vt:lpstr>Why Is It Important To Understand The Grace of God?</vt:lpstr>
      <vt:lpstr>“FALSE GRACE” (CONCEPTS Of Men)</vt:lpstr>
      <vt:lpstr>Notice some perversions of the grace of God</vt:lpstr>
      <vt:lpstr>Calvinism</vt:lpstr>
      <vt:lpstr>Calvinism</vt:lpstr>
      <vt:lpstr>Has God, from all eternity freely and unchangeably ordain whatsoever comes to pass?</vt:lpstr>
      <vt:lpstr>Are Things “unchangeable” or Can Things Be altered (1 Sam. 223:11-13)?</vt:lpstr>
      <vt:lpstr>Calvinism</vt:lpstr>
      <vt:lpstr>Calvinism</vt:lpstr>
      <vt:lpstr>Calvinism</vt:lpstr>
      <vt:lpstr>Calvinism</vt:lpstr>
      <vt:lpstr>So…</vt:lpstr>
      <vt:lpstr>PowerPoint Presentation</vt:lpstr>
      <vt:lpstr>Calvinism</vt:lpstr>
      <vt:lpstr>Calvinism</vt:lpstr>
      <vt:lpstr>Calvinism</vt:lpstr>
      <vt:lpstr>Calvinism: God Unconditionally predetermines The Winners and Losers!</vt:lpstr>
      <vt:lpstr>Calvinism: God Unconditionally predetermines The Winners and Losers!</vt:lpstr>
      <vt:lpstr>Calvinism: God Unconditionally predetermines The Winners and Losers!</vt:lpstr>
      <vt:lpstr>PURE CHRISTIANITY: GOD PREDETERMINES THE CONDITIONS FOR MAN TO MEET TO BE SAVED</vt:lpstr>
      <vt:lpstr>PURE CHRISTIANITY: GOD PREDETERMINES THE CONDITIONS FOR MAN TO MEET TO BE SAVED</vt:lpstr>
      <vt:lpstr>PURE CHRISTIANITY: GOD PREDETERMINES THE CONDITIONS FOR MAN TO MEET TO BE SAVED</vt:lpstr>
      <vt:lpstr>“I have not come to call the righteous, but sinners, to repentance” (Lk. 5:32)</vt:lpstr>
      <vt:lpstr>“that you would walk worthy of God who calls you into His own kingdom and glory” (1 Thess. 2:12)</vt:lpstr>
      <vt:lpstr>“that you would walk worthy of God who calls you into His own kingdom and glory” (1 Thess. 2:12)</vt:lpstr>
      <vt:lpstr>“In Him we have redemption through His blood, the forgiveness of sins, according to the riches of His grace” (Eph. 1:7)</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Grace Of God”</dc:title>
  <dc:creator>Steven J. Wallace</dc:creator>
  <cp:lastModifiedBy>Steven J. Wallace</cp:lastModifiedBy>
  <cp:revision>82</cp:revision>
  <dcterms:created xsi:type="dcterms:W3CDTF">2012-11-15T21:44:46Z</dcterms:created>
  <dcterms:modified xsi:type="dcterms:W3CDTF">2013-01-18T22:20:51Z</dcterms:modified>
</cp:coreProperties>
</file>